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52" r:id="rId3"/>
    <p:sldId id="342" r:id="rId4"/>
    <p:sldId id="365" r:id="rId5"/>
    <p:sldId id="350" r:id="rId6"/>
    <p:sldId id="351" r:id="rId7"/>
    <p:sldId id="343" r:id="rId8"/>
    <p:sldId id="331" r:id="rId9"/>
    <p:sldId id="353" r:id="rId10"/>
    <p:sldId id="333" r:id="rId11"/>
    <p:sldId id="338" r:id="rId12"/>
    <p:sldId id="391" r:id="rId13"/>
    <p:sldId id="337" r:id="rId14"/>
    <p:sldId id="258" r:id="rId15"/>
    <p:sldId id="366" r:id="rId16"/>
    <p:sldId id="367" r:id="rId17"/>
    <p:sldId id="368" r:id="rId18"/>
    <p:sldId id="369" r:id="rId19"/>
    <p:sldId id="370" r:id="rId20"/>
    <p:sldId id="371" r:id="rId21"/>
    <p:sldId id="260" r:id="rId22"/>
    <p:sldId id="356" r:id="rId23"/>
    <p:sldId id="259" r:id="rId24"/>
    <p:sldId id="361" r:id="rId25"/>
    <p:sldId id="320" r:id="rId26"/>
    <p:sldId id="372" r:id="rId27"/>
    <p:sldId id="359" r:id="rId28"/>
    <p:sldId id="357" r:id="rId29"/>
    <p:sldId id="358" r:id="rId30"/>
    <p:sldId id="360" r:id="rId31"/>
    <p:sldId id="340" r:id="rId32"/>
    <p:sldId id="339" r:id="rId33"/>
    <p:sldId id="341" r:id="rId34"/>
    <p:sldId id="397" r:id="rId35"/>
    <p:sldId id="403" r:id="rId36"/>
    <p:sldId id="390" r:id="rId37"/>
    <p:sldId id="382" r:id="rId38"/>
    <p:sldId id="383" r:id="rId39"/>
    <p:sldId id="392" r:id="rId40"/>
    <p:sldId id="393" r:id="rId41"/>
    <p:sldId id="394" r:id="rId42"/>
    <p:sldId id="395" r:id="rId43"/>
    <p:sldId id="399" r:id="rId44"/>
    <p:sldId id="401" r:id="rId45"/>
    <p:sldId id="386" r:id="rId46"/>
    <p:sldId id="387" r:id="rId47"/>
    <p:sldId id="388" r:id="rId48"/>
    <p:sldId id="396" r:id="rId49"/>
    <p:sldId id="385" r:id="rId50"/>
    <p:sldId id="398" r:id="rId51"/>
    <p:sldId id="379" r:id="rId52"/>
    <p:sldId id="347" r:id="rId53"/>
    <p:sldId id="380" r:id="rId54"/>
    <p:sldId id="34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66"/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>
        <p:scale>
          <a:sx n="66" d="100"/>
          <a:sy n="66" d="100"/>
        </p:scale>
        <p:origin x="-2268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59082-92F8-4AC4-B1CE-E0E75EA873E6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C08EA-957C-49BA-B71A-2D9BB4450B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3422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Bookshops – disappearing, threatened by Amazon, et al</a:t>
            </a:r>
          </a:p>
          <a:p>
            <a:r>
              <a:rPr lang="en-AU" dirty="0" smtClean="0"/>
              <a:t>Bricks &amp; mortar retail – threatened by online businesses</a:t>
            </a:r>
          </a:p>
          <a:p>
            <a:r>
              <a:rPr lang="en-AU" dirty="0" smtClean="0"/>
              <a:t>Taxi industry – threatened by Uber</a:t>
            </a:r>
          </a:p>
          <a:p>
            <a:r>
              <a:rPr lang="en-AU" dirty="0" smtClean="0"/>
              <a:t>Hotels – threatened by Airbnb</a:t>
            </a:r>
          </a:p>
          <a:p>
            <a:r>
              <a:rPr lang="en-AU" dirty="0" smtClean="0"/>
              <a:t>Travel agents – threatened by online bookings</a:t>
            </a:r>
          </a:p>
          <a:p>
            <a:r>
              <a:rPr lang="en-AU" dirty="0" smtClean="0"/>
              <a:t>Landline phones – threatened by Skype, WhatsApp</a:t>
            </a:r>
          </a:p>
          <a:p>
            <a:r>
              <a:rPr lang="en-AU" dirty="0" smtClean="0"/>
              <a:t>Newspapers – dying, threatened by social media and other online news </a:t>
            </a:r>
          </a:p>
          <a:p>
            <a:r>
              <a:rPr lang="en-AU" dirty="0" smtClean="0"/>
              <a:t>DVD rentals – replaced by Netflix and other streaming services</a:t>
            </a:r>
          </a:p>
          <a:p>
            <a:r>
              <a:rPr lang="en-AU" dirty="0" smtClean="0"/>
              <a:t>CD sales – threatened by streaming services, iTunes, Spotify, Google Play Music</a:t>
            </a:r>
          </a:p>
          <a:p>
            <a:r>
              <a:rPr lang="en-AU" dirty="0" smtClean="0"/>
              <a:t>Film – replaced by digital cameras</a:t>
            </a:r>
          </a:p>
          <a:p>
            <a:r>
              <a:rPr lang="en-AU" dirty="0" smtClean="0"/>
              <a:t>Newspaper classifieds – replaced by seek | </a:t>
            </a:r>
            <a:r>
              <a:rPr lang="en-AU" dirty="0" err="1" smtClean="0"/>
              <a:t>carsales</a:t>
            </a:r>
            <a:r>
              <a:rPr lang="en-AU" dirty="0" smtClean="0"/>
              <a:t> | </a:t>
            </a:r>
            <a:r>
              <a:rPr lang="en-AU" dirty="0" err="1" smtClean="0"/>
              <a:t>realestate</a:t>
            </a:r>
            <a:r>
              <a:rPr lang="en-AU" dirty="0" smtClean="0"/>
              <a:t> |.com.au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C08EA-957C-49BA-B71A-2D9BB4450BD3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9833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Skills must be picked up </a:t>
            </a:r>
          </a:p>
          <a:p>
            <a:pPr lvl="1"/>
            <a:r>
              <a:rPr lang="en-AU" dirty="0" smtClean="0"/>
              <a:t>‘on the job’</a:t>
            </a:r>
          </a:p>
          <a:p>
            <a:pPr lvl="1"/>
            <a:r>
              <a:rPr lang="en-AU" dirty="0" smtClean="0"/>
              <a:t>through a researcher’s own initiative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6911-A9EA-4156-841F-F153E5F9A86D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85699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10,000 trained</a:t>
            </a:r>
          </a:p>
          <a:p>
            <a:r>
              <a:rPr lang="en-AU" dirty="0" smtClean="0"/>
              <a:t>Hundreds</a:t>
            </a:r>
            <a:r>
              <a:rPr lang="en-AU" baseline="0" dirty="0" smtClean="0"/>
              <a:t> of workshops and instructors</a:t>
            </a:r>
          </a:p>
          <a:p>
            <a:r>
              <a:rPr lang="en-AU" baseline="0" dirty="0" smtClean="0"/>
              <a:t>Worldwide movement</a:t>
            </a:r>
          </a:p>
          <a:p>
            <a:r>
              <a:rPr lang="en-AU" baseline="0" dirty="0" smtClean="0"/>
              <a:t>Instructors in NSW, Victoria, Queensland and WA – soon ACT, South Australia</a:t>
            </a:r>
          </a:p>
          <a:p>
            <a:r>
              <a:rPr lang="en-AU" baseline="0" dirty="0" smtClean="0"/>
              <a:t>NZ also in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6911-A9EA-4156-841F-F153E5F9A86D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08661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Live coding</a:t>
            </a:r>
          </a:p>
          <a:p>
            <a:r>
              <a:rPr lang="en-AU" dirty="0" smtClean="0"/>
              <a:t>On your own machine</a:t>
            </a:r>
          </a:p>
          <a:p>
            <a:r>
              <a:rPr lang="en-AU" dirty="0" smtClean="0"/>
              <a:t>Structured exercises</a:t>
            </a:r>
          </a:p>
          <a:p>
            <a:r>
              <a:rPr lang="en-AU" dirty="0" smtClean="0"/>
              <a:t>Challenges</a:t>
            </a:r>
          </a:p>
          <a:p>
            <a:r>
              <a:rPr lang="en-AU" dirty="0" smtClean="0"/>
              <a:t>Peer to peer</a:t>
            </a:r>
          </a:p>
          <a:p>
            <a:r>
              <a:rPr lang="en-AU" dirty="0" smtClean="0"/>
              <a:t>Instructors make mistakes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6911-A9EA-4156-841F-F153E5F9A86D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60230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0C6-8E7A-4EC4-AAD8-F770DF727FED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0966-3C15-480D-BFBD-47E8BC037FB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83410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0C6-8E7A-4EC4-AAD8-F770DF727FED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0966-3C15-480D-BFBD-47E8BC037FB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78407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0C6-8E7A-4EC4-AAD8-F770DF727FED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0966-3C15-480D-BFBD-47E8BC037FB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18043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65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SzPct val="65000"/>
              <a:buFont typeface="Courier New" panose="02070309020205020404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0C6-8E7A-4EC4-AAD8-F770DF727FED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en-AU" dirty="0" smtClean="0"/>
              <a:t>ALIA Conference 2016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0966-3C15-480D-BFBD-47E8BC037FB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53691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0C6-8E7A-4EC4-AAD8-F770DF727FED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0966-3C15-480D-BFBD-47E8BC037FB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1696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0C6-8E7A-4EC4-AAD8-F770DF727FED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0966-3C15-480D-BFBD-47E8BC037FB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06196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0C6-8E7A-4EC4-AAD8-F770DF727FED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0966-3C15-480D-BFBD-47E8BC037FB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51427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0C6-8E7A-4EC4-AAD8-F770DF727FED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0966-3C15-480D-BFBD-47E8BC037FB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9526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0C6-8E7A-4EC4-AAD8-F770DF727FED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0966-3C15-480D-BFBD-47E8BC037FB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91592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0C6-8E7A-4EC4-AAD8-F770DF727FED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0966-3C15-480D-BFBD-47E8BC037FB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7490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0C6-8E7A-4EC4-AAD8-F770DF727FED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0966-3C15-480D-BFBD-47E8BC037FB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0427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570C6-8E7A-4EC4-AAD8-F770DF727FED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0966-3C15-480D-BFBD-47E8BC037FB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89830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collaboration/fourthparadigm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ordis.europa.eu/fp7/ict/e-infrastructure/docs/hlg-sdi-report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onisbeautiful.net/2011/most-common-words-in-toy-advert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rmationisbeautiful.net/2011/snake-oil-version-2/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www.informationisbeautiful.net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yalsociety.org/" TargetMode="External"/><Relationship Id="rId2" Type="http://schemas.openxmlformats.org/officeDocument/2006/relationships/hyperlink" Target="http://downloads.royalsociety.org/audio/Policy/policylab/2011-9-01SPSOpenScience.mp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royalsociety.org/policy/projects/science-public-enterprise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5">
                    <a:lumMod val="75000"/>
                  </a:schemeClr>
                </a:solidFill>
              </a:rPr>
              <a:t>Next Generation </a:t>
            </a:r>
            <a:br>
              <a:rPr lang="en-A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AU" b="1" dirty="0" smtClean="0">
                <a:solidFill>
                  <a:schemeClr val="accent5">
                    <a:lumMod val="75000"/>
                  </a:schemeClr>
                </a:solidFill>
              </a:rPr>
              <a:t>Librarian Training</a:t>
            </a:r>
            <a:endParaRPr lang="en-A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AU" sz="3600" b="1" dirty="0" smtClean="0">
                <a:solidFill>
                  <a:srgbClr val="FF5050"/>
                </a:solidFill>
              </a:rPr>
              <a:t>Belinda Weaver</a:t>
            </a:r>
          </a:p>
          <a:p>
            <a:r>
              <a:rPr lang="en-AU" dirty="0" smtClean="0">
                <a:solidFill>
                  <a:schemeClr val="accent5">
                    <a:lumMod val="75000"/>
                  </a:schemeClr>
                </a:solidFill>
              </a:rPr>
              <a:t>@cloudaus</a:t>
            </a:r>
          </a:p>
          <a:p>
            <a:r>
              <a:rPr lang="en-AU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en-AU" dirty="0" err="1" smtClean="0">
                <a:solidFill>
                  <a:schemeClr val="accent5">
                    <a:lumMod val="75000"/>
                  </a:schemeClr>
                </a:solidFill>
              </a:rPr>
              <a:t>nglt</a:t>
            </a:r>
            <a:endParaRPr lang="en-A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4" descr="http://philmckinney.com/wp/wp-content/uploads/2005/11/Pip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128792" cy="1274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92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692696"/>
            <a:ext cx="33123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AU" sz="2000" dirty="0"/>
              <a:t>Information Literacy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 smtClean="0">
                <a:solidFill>
                  <a:srgbClr val="FF0000"/>
                </a:solidFill>
              </a:rPr>
              <a:t>Social </a:t>
            </a:r>
            <a:r>
              <a:rPr lang="en-AU" sz="2000" dirty="0">
                <a:solidFill>
                  <a:srgbClr val="FF0000"/>
                </a:solidFill>
              </a:rPr>
              <a:t>Networking </a:t>
            </a:r>
            <a:endParaRPr lang="en-AU" sz="2000" dirty="0" smtClean="0">
              <a:solidFill>
                <a:srgbClr val="FF0000"/>
              </a:solidFill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 smtClean="0"/>
              <a:t>Online </a:t>
            </a:r>
            <a:r>
              <a:rPr lang="en-AU" sz="2000" dirty="0"/>
              <a:t>Reference Services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>
                <a:solidFill>
                  <a:srgbClr val="FF0000"/>
                </a:solidFill>
              </a:rPr>
              <a:t>Fundamentals of Web Publishing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>
                <a:solidFill>
                  <a:srgbClr val="FF0000"/>
                </a:solidFill>
              </a:rPr>
              <a:t>Marketing </a:t>
            </a:r>
            <a:endParaRPr lang="en-AU" sz="2000" dirty="0" smtClean="0">
              <a:solidFill>
                <a:srgbClr val="FF0000"/>
              </a:solidFill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 smtClean="0"/>
              <a:t>Community </a:t>
            </a:r>
            <a:r>
              <a:rPr lang="en-AU" sz="2000" dirty="0"/>
              <a:t>Histories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/>
              <a:t>Preservation of Information Resources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>
                <a:solidFill>
                  <a:srgbClr val="FF0000"/>
                </a:solidFill>
              </a:rPr>
              <a:t>Project Management 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 smtClean="0"/>
              <a:t>Services </a:t>
            </a:r>
            <a:r>
              <a:rPr lang="en-AU" sz="2000" dirty="0"/>
              <a:t>for Children and Youth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/>
              <a:t>Community Outreach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>
                <a:solidFill>
                  <a:srgbClr val="FF0000"/>
                </a:solidFill>
              </a:rPr>
              <a:t>Human Resource </a:t>
            </a:r>
            <a:r>
              <a:rPr lang="en-AU" sz="2000" dirty="0" smtClean="0">
                <a:solidFill>
                  <a:srgbClr val="FF0000"/>
                </a:solidFill>
              </a:rPr>
              <a:t>Management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692696"/>
            <a:ext cx="38884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AU" sz="2000" dirty="0" smtClean="0"/>
              <a:t>Principles of Knowledge Management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 smtClean="0"/>
              <a:t>Community Informatics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 smtClean="0"/>
              <a:t>Preservation of Audiovisual Materials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 smtClean="0"/>
              <a:t>Digital Preservation 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 smtClean="0"/>
              <a:t>Value-Added Information Services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 smtClean="0"/>
              <a:t>Research Data Management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 smtClean="0"/>
              <a:t>Application of Bibliographic Standards  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 smtClean="0"/>
              <a:t>Information Services Around the World  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AU" sz="2000" dirty="0" smtClean="0"/>
              <a:t>Information Retrieval Systems and Practice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547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692696"/>
            <a:ext cx="7128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 smtClean="0"/>
              <a:t>Research Data Management</a:t>
            </a:r>
          </a:p>
          <a:p>
            <a:endParaRPr lang="en-AU" sz="2800" dirty="0" smtClean="0"/>
          </a:p>
          <a:p>
            <a:r>
              <a:rPr lang="en-AU" sz="2800" dirty="0" smtClean="0"/>
              <a:t>This </a:t>
            </a:r>
            <a:r>
              <a:rPr lang="en-AU" sz="2800" dirty="0"/>
              <a:t>subject will provide information managers with the background to provide leadership in data management</a:t>
            </a:r>
            <a:r>
              <a:rPr lang="en-AU" sz="2800" dirty="0" smtClean="0"/>
              <a:t>.</a:t>
            </a:r>
          </a:p>
          <a:p>
            <a:endParaRPr lang="en-AU" sz="2800" dirty="0" smtClean="0"/>
          </a:p>
          <a:p>
            <a:r>
              <a:rPr lang="en-AU" sz="2800" b="1" dirty="0" smtClean="0"/>
              <a:t>Learning outcome</a:t>
            </a:r>
          </a:p>
          <a:p>
            <a:r>
              <a:rPr lang="en-AU" sz="2800" dirty="0" smtClean="0"/>
              <a:t>- be </a:t>
            </a:r>
            <a:r>
              <a:rPr lang="en-AU" sz="2800" dirty="0"/>
              <a:t>able to </a:t>
            </a:r>
            <a:r>
              <a:rPr lang="en-AU" sz="3200" dirty="0">
                <a:solidFill>
                  <a:srgbClr val="FF0000"/>
                </a:solidFill>
              </a:rPr>
              <a:t>reflect critically and demonstrate understanding </a:t>
            </a:r>
            <a:r>
              <a:rPr lang="en-AU" sz="2800" dirty="0"/>
              <a:t>of the issues and trends in data management and curation.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3185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“We’re doing them a disservice if we’re only teaching them to operate or contemplate these platforms from the </a:t>
            </a:r>
            <a:r>
              <a:rPr lang="en-AU" b="1" dirty="0" smtClean="0"/>
              <a:t>outside</a:t>
            </a:r>
            <a:r>
              <a:rPr lang="en-AU" dirty="0" smtClean="0"/>
              <a:t> …”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725144"/>
            <a:ext cx="8153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https://lareviewofbooks.org/article/digital-humanities-interview-bethany-nowviskie/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5976" y="692696"/>
            <a:ext cx="43204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In many cases, traditions last not because they are excellent, but because influential people are </a:t>
            </a:r>
            <a:r>
              <a:rPr lang="en-A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averse to change </a:t>
            </a:r>
            <a:r>
              <a:rPr lang="en-AU" sz="3200" dirty="0"/>
              <a:t>and because of the sheer </a:t>
            </a:r>
            <a:r>
              <a:rPr lang="en-A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burdens of transition </a:t>
            </a:r>
            <a:r>
              <a:rPr lang="en-AU" sz="3200" dirty="0"/>
              <a:t>to a better state</a:t>
            </a:r>
            <a:r>
              <a:rPr lang="en-AU" sz="3200" dirty="0" smtClean="0"/>
              <a:t>.</a:t>
            </a:r>
          </a:p>
          <a:p>
            <a:endParaRPr lang="en-AU" sz="3200" i="1" dirty="0"/>
          </a:p>
          <a:p>
            <a:pPr algn="r"/>
            <a:r>
              <a:rPr lang="en-AU" i="1" dirty="0" smtClean="0">
                <a:latin typeface="+mj-lt"/>
                <a:cs typeface="Times New Roman"/>
              </a:rPr>
              <a:t>—</a:t>
            </a:r>
            <a:r>
              <a:rPr lang="en-AU" i="1" dirty="0" smtClean="0">
                <a:latin typeface="+mj-lt"/>
              </a:rPr>
              <a:t> </a:t>
            </a:r>
            <a:r>
              <a:rPr lang="en-AU" b="1" dirty="0">
                <a:latin typeface="+mj-lt"/>
                <a:cs typeface="Times New Roman" pitchFamily="18" charset="0"/>
              </a:rPr>
              <a:t>Cass </a:t>
            </a:r>
            <a:r>
              <a:rPr lang="en-AU" b="1" dirty="0" err="1" smtClean="0">
                <a:latin typeface="+mj-lt"/>
                <a:cs typeface="Times New Roman" pitchFamily="18" charset="0"/>
              </a:rPr>
              <a:t>Sunstein</a:t>
            </a:r>
            <a:r>
              <a:rPr lang="en-AU" b="1" dirty="0" smtClean="0">
                <a:latin typeface="+mj-lt"/>
                <a:cs typeface="Times New Roman" pitchFamily="18" charset="0"/>
              </a:rPr>
              <a:t>   </a:t>
            </a:r>
            <a:r>
              <a:rPr lang="en-AU" i="1" dirty="0" err="1" smtClean="0">
                <a:latin typeface="+mj-lt"/>
                <a:cs typeface="Times New Roman" pitchFamily="18" charset="0"/>
              </a:rPr>
              <a:t>Infotopia</a:t>
            </a:r>
            <a:r>
              <a:rPr lang="en-AU" i="1" dirty="0">
                <a:latin typeface="+mj-lt"/>
                <a:cs typeface="Times New Roman" pitchFamily="18" charset="0"/>
              </a:rPr>
              <a:t>: How Many Minds Produce Knowledge</a:t>
            </a:r>
            <a:r>
              <a:rPr lang="en-AU" i="1" dirty="0"/>
              <a:t> </a:t>
            </a:r>
          </a:p>
          <a:p>
            <a:endParaRPr lang="en-AU" i="1" dirty="0"/>
          </a:p>
          <a:p>
            <a:endParaRPr lang="en-AU" dirty="0"/>
          </a:p>
        </p:txBody>
      </p:sp>
      <p:pic>
        <p:nvPicPr>
          <p:cNvPr id="1028" name="Picture 4" descr="change Rare Coin Road Warrior   Change is Good 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086497" cy="2080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08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139136" cy="49377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AU" dirty="0" smtClean="0"/>
              <a:t>A thousand years ago:</a:t>
            </a:r>
          </a:p>
          <a:p>
            <a:r>
              <a:rPr lang="en-AU" dirty="0" smtClean="0"/>
              <a:t>science was </a:t>
            </a:r>
            <a:r>
              <a:rPr lang="en-AU" b="1" dirty="0" smtClean="0"/>
              <a:t>empirical</a:t>
            </a:r>
            <a:endParaRPr lang="en-AU" dirty="0" smtClean="0"/>
          </a:p>
          <a:p>
            <a:pPr>
              <a:buNone/>
            </a:pPr>
            <a:r>
              <a:rPr lang="en-AU" i="1" dirty="0" smtClean="0"/>
              <a:t>		describing natural phenomena</a:t>
            </a:r>
            <a:endParaRPr lang="en-AU" dirty="0" smtClean="0"/>
          </a:p>
          <a:p>
            <a:pPr>
              <a:buNone/>
            </a:pPr>
            <a:r>
              <a:rPr lang="en-AU" sz="1400" i="1" dirty="0" smtClean="0"/>
              <a:t> </a:t>
            </a:r>
            <a:endParaRPr lang="en-AU" sz="1400" dirty="0" smtClean="0"/>
          </a:p>
          <a:p>
            <a:pPr>
              <a:buNone/>
            </a:pPr>
            <a:r>
              <a:rPr lang="en-AU" dirty="0" smtClean="0"/>
              <a:t>Last few hundred years:</a:t>
            </a:r>
          </a:p>
          <a:p>
            <a:r>
              <a:rPr lang="en-AU" dirty="0" smtClean="0"/>
              <a:t>A</a:t>
            </a:r>
            <a:r>
              <a:rPr lang="en-AU" b="1" dirty="0" smtClean="0"/>
              <a:t> theoretical </a:t>
            </a:r>
            <a:r>
              <a:rPr lang="en-AU" dirty="0" smtClean="0"/>
              <a:t>branch developed</a:t>
            </a:r>
          </a:p>
          <a:p>
            <a:pPr>
              <a:buNone/>
            </a:pPr>
            <a:r>
              <a:rPr lang="en-AU" i="1" dirty="0" smtClean="0"/>
              <a:t>		using models, generalizations</a:t>
            </a:r>
            <a:endParaRPr lang="en-AU" dirty="0" smtClean="0"/>
          </a:p>
          <a:p>
            <a:pPr>
              <a:buNone/>
            </a:pPr>
            <a:r>
              <a:rPr lang="en-AU" sz="1600" i="1" dirty="0" smtClean="0"/>
              <a:t> </a:t>
            </a:r>
            <a:endParaRPr lang="en-AU" sz="1600" dirty="0" smtClean="0"/>
          </a:p>
          <a:p>
            <a:pPr>
              <a:buNone/>
            </a:pPr>
            <a:r>
              <a:rPr lang="en-AU" dirty="0" smtClean="0"/>
              <a:t>Last few decades:</a:t>
            </a:r>
          </a:p>
          <a:p>
            <a:r>
              <a:rPr lang="en-AU" dirty="0" smtClean="0"/>
              <a:t>a </a:t>
            </a:r>
            <a:r>
              <a:rPr lang="en-AU" b="1" dirty="0" smtClean="0"/>
              <a:t>computational </a:t>
            </a:r>
            <a:r>
              <a:rPr lang="en-AU" dirty="0" smtClean="0"/>
              <a:t>branch developed</a:t>
            </a:r>
          </a:p>
          <a:p>
            <a:pPr>
              <a:buNone/>
            </a:pPr>
            <a:r>
              <a:rPr lang="en-AU" i="1" dirty="0" smtClean="0"/>
              <a:t>		simulating complex phenomena</a:t>
            </a:r>
            <a:endParaRPr lang="en-AU" dirty="0" smtClean="0"/>
          </a:p>
          <a:p>
            <a:pPr>
              <a:buNone/>
            </a:pPr>
            <a:r>
              <a:rPr lang="en-AU" sz="1300" dirty="0" smtClean="0"/>
              <a:t> </a:t>
            </a:r>
          </a:p>
          <a:p>
            <a:pPr>
              <a:buNone/>
            </a:pPr>
            <a:r>
              <a:rPr lang="en-AU" dirty="0" smtClean="0"/>
              <a:t>Now: </a:t>
            </a:r>
            <a:r>
              <a:rPr lang="en-AU" b="1" dirty="0" smtClean="0"/>
              <a:t>data exploration </a:t>
            </a:r>
            <a:r>
              <a:rPr lang="en-AU" dirty="0" smtClean="0"/>
              <a:t>(eResearch)</a:t>
            </a:r>
          </a:p>
          <a:p>
            <a:r>
              <a:rPr lang="en-AU" i="1" dirty="0" smtClean="0"/>
              <a:t>unify theory, experiment, and simulation</a:t>
            </a:r>
            <a:endParaRPr lang="en-AU" dirty="0" smtClean="0"/>
          </a:p>
          <a:p>
            <a:pPr lvl="2">
              <a:buNone/>
            </a:pPr>
            <a:r>
              <a:rPr lang="en-AU" dirty="0" smtClean="0"/>
              <a:t>– Data captured by instruments or generated by simulators</a:t>
            </a:r>
          </a:p>
          <a:p>
            <a:pPr lvl="2">
              <a:buNone/>
            </a:pPr>
            <a:r>
              <a:rPr lang="en-AU" dirty="0" smtClean="0"/>
              <a:t>– Data outputs </a:t>
            </a:r>
            <a:r>
              <a:rPr lang="en-AU" sz="3200" b="1" dirty="0" smtClean="0">
                <a:solidFill>
                  <a:srgbClr val="FF0000"/>
                </a:solidFill>
              </a:rPr>
              <a:t>too large </a:t>
            </a:r>
            <a:r>
              <a:rPr lang="en-AU" dirty="0" smtClean="0"/>
              <a:t>to be processed by humans</a:t>
            </a:r>
          </a:p>
          <a:p>
            <a:pPr lvl="2">
              <a:buNone/>
            </a:pPr>
            <a:r>
              <a:rPr lang="en-AU" dirty="0" smtClean="0"/>
              <a:t>– Scientists use statistical software and analytical tools such as data mining, visualisation and simulation</a:t>
            </a:r>
            <a:endParaRPr lang="en-AU" dirty="0"/>
          </a:p>
        </p:txBody>
      </p:sp>
      <p:sp>
        <p:nvSpPr>
          <p:cNvPr id="1026" name="AutoShape 2" descr="http://research.microsoft.com/en-us/collaboration/fourthparadigm/fpcover-fu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1028" name="Picture 4" descr="http://research.microsoft.com/en-us/collaboration/fourthparadigm/fpcover-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142984"/>
            <a:ext cx="2572248" cy="37147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6462918"/>
            <a:ext cx="760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ndara" panose="020E0502030303020204" pitchFamily="34" charset="0"/>
                <a:hlinkClick r:id="rId3"/>
              </a:rPr>
              <a:t>http://research.microsoft.com/en-us/collaboration/fourthparadigm</a:t>
            </a:r>
            <a:r>
              <a:rPr lang="en-AU" dirty="0">
                <a:solidFill>
                  <a:prstClr val="black"/>
                </a:solidFill>
                <a:hlinkClick r:id="rId3"/>
              </a:rPr>
              <a:t>/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l"/>
            <a:r>
              <a:rPr lang="en-AU" dirty="0" smtClean="0"/>
              <a:t>A new era in research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6834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In one day, a high-throughput DNA-sequencing machine can read about 26 billion characters of the human genetic code. That translates into </a:t>
            </a:r>
            <a:r>
              <a:rPr lang="en-AU" sz="2800" dirty="0" smtClean="0">
                <a:solidFill>
                  <a:srgbClr val="FF0000"/>
                </a:solidFill>
              </a:rPr>
              <a:t>9 terabytes </a:t>
            </a:r>
            <a:r>
              <a:rPr lang="en-AU" sz="2000" dirty="0" smtClean="0"/>
              <a:t>– or 9 trillion data units – in</a:t>
            </a:r>
            <a:r>
              <a:rPr lang="en-AU" sz="2800" dirty="0" smtClean="0"/>
              <a:t> </a:t>
            </a:r>
            <a:r>
              <a:rPr lang="en-AU" sz="2800" dirty="0" smtClean="0">
                <a:solidFill>
                  <a:srgbClr val="FF0000"/>
                </a:solidFill>
              </a:rPr>
              <a:t>one year</a:t>
            </a:r>
            <a:r>
              <a:rPr lang="en-AU" sz="2000" dirty="0" smtClean="0"/>
              <a:t>; alongside it is a wealth of related information that can be 20 times more voluminous. </a:t>
            </a:r>
          </a:p>
          <a:p>
            <a:pPr marL="0" indent="0">
              <a:buNone/>
            </a:pPr>
            <a:r>
              <a:rPr lang="en-AU" sz="2000" dirty="0" smtClean="0"/>
              <a:t>The total data flow: </a:t>
            </a:r>
            <a:r>
              <a:rPr lang="en-AU" sz="3200" dirty="0" smtClean="0"/>
              <a:t>more than </a:t>
            </a:r>
            <a:r>
              <a:rPr lang="en-AU" sz="3200" dirty="0" smtClean="0">
                <a:solidFill>
                  <a:srgbClr val="FF0000"/>
                </a:solidFill>
              </a:rPr>
              <a:t>20</a:t>
            </a:r>
            <a:r>
              <a:rPr lang="en-AU" sz="3200" dirty="0" smtClean="0"/>
              <a:t> new US Libraries of Congress each and every year</a:t>
            </a:r>
            <a:r>
              <a:rPr lang="en-AU" sz="2000" dirty="0" smtClean="0"/>
              <a:t>. </a:t>
            </a:r>
          </a:p>
          <a:p>
            <a:pPr marL="0" indent="0">
              <a:buNone/>
            </a:pPr>
            <a:r>
              <a:rPr lang="en-AU" sz="2000" dirty="0" smtClean="0"/>
              <a:t>That is from </a:t>
            </a:r>
            <a:r>
              <a:rPr lang="en-AU" sz="3200" dirty="0" smtClean="0">
                <a:solidFill>
                  <a:srgbClr val="FF0000"/>
                </a:solidFill>
              </a:rPr>
              <a:t>one</a:t>
            </a:r>
            <a:r>
              <a:rPr lang="en-AU" sz="2000" dirty="0" smtClean="0"/>
              <a:t> specialised instrument, in </a:t>
            </a:r>
            <a:r>
              <a:rPr lang="en-AU" sz="3600" dirty="0" smtClean="0">
                <a:solidFill>
                  <a:srgbClr val="FF0000"/>
                </a:solidFill>
              </a:rPr>
              <a:t>one</a:t>
            </a:r>
            <a:r>
              <a:rPr lang="en-AU" sz="2000" dirty="0" smtClean="0">
                <a:solidFill>
                  <a:srgbClr val="FF0000"/>
                </a:solidFill>
              </a:rPr>
              <a:t> </a:t>
            </a:r>
            <a:r>
              <a:rPr lang="en-AU" sz="2000" dirty="0" smtClean="0"/>
              <a:t>scientific sub-discipline; enlarge that picture across all of science, across the world, and you start to see the … challenge presented.</a:t>
            </a: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5732" y="6488668"/>
            <a:ext cx="865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prstClr val="black"/>
                </a:solidFill>
                <a:hlinkClick r:id="rId2"/>
              </a:rPr>
              <a:t>RIDING THE WAVE: How Europe can gain from the rising tide of scientific data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0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eResearch?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 smtClean="0"/>
              <a:t>Applying advanced </a:t>
            </a:r>
            <a:r>
              <a:rPr lang="en-AU" dirty="0"/>
              <a:t>information </a:t>
            </a:r>
            <a:r>
              <a:rPr lang="en-AU" dirty="0" smtClean="0"/>
              <a:t>/ communications </a:t>
            </a:r>
            <a:r>
              <a:rPr lang="en-AU" dirty="0"/>
              <a:t>technologies to the practice of </a:t>
            </a:r>
            <a:r>
              <a:rPr lang="en-AU" dirty="0" smtClean="0"/>
              <a:t>research 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eResearch enables researchers to: 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draw </a:t>
            </a:r>
            <a:r>
              <a:rPr lang="en-AU" dirty="0"/>
              <a:t>on global </a:t>
            </a:r>
            <a:r>
              <a:rPr lang="en-AU" dirty="0" smtClean="0"/>
              <a:t>resources </a:t>
            </a:r>
            <a:endParaRPr lang="en-AU" dirty="0"/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develop </a:t>
            </a:r>
            <a:r>
              <a:rPr lang="en-AU" dirty="0"/>
              <a:t>new insights and solutions to complex problems 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collaborate </a:t>
            </a:r>
            <a:r>
              <a:rPr lang="en-AU" dirty="0"/>
              <a:t>with researchers </a:t>
            </a:r>
            <a:r>
              <a:rPr lang="en-AU" dirty="0" smtClean="0"/>
              <a:t>anywhere</a:t>
            </a:r>
            <a:endParaRPr lang="en-AU" dirty="0"/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expand </a:t>
            </a:r>
            <a:r>
              <a:rPr lang="en-AU" dirty="0"/>
              <a:t>the </a:t>
            </a:r>
            <a:r>
              <a:rPr lang="en-AU" b="1" dirty="0"/>
              <a:t>scale</a:t>
            </a:r>
            <a:r>
              <a:rPr lang="en-AU" dirty="0"/>
              <a:t> and </a:t>
            </a:r>
            <a:r>
              <a:rPr lang="en-AU" b="1" dirty="0"/>
              <a:t>scope</a:t>
            </a:r>
            <a:r>
              <a:rPr lang="en-AU" dirty="0"/>
              <a:t> of research issues that can be </a:t>
            </a:r>
            <a:r>
              <a:rPr lang="en-AU" dirty="0" smtClean="0"/>
              <a:t>addressed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9444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Technologies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Technologies </a:t>
            </a:r>
            <a:r>
              <a:rPr lang="en-AU" dirty="0"/>
              <a:t>in eResearch include: 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large-scale </a:t>
            </a:r>
            <a:r>
              <a:rPr lang="en-AU" dirty="0"/>
              <a:t>data sharing and storage 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high </a:t>
            </a:r>
            <a:r>
              <a:rPr lang="en-AU" dirty="0"/>
              <a:t>speed networks 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online </a:t>
            </a:r>
            <a:r>
              <a:rPr lang="en-AU" dirty="0"/>
              <a:t>collaborative tools 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high </a:t>
            </a:r>
            <a:r>
              <a:rPr lang="en-AU" dirty="0"/>
              <a:t>performance computing for simulations, modelling and visualisation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5005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pPr algn="l"/>
            <a:r>
              <a:rPr lang="en-AU" dirty="0" smtClean="0"/>
              <a:t>State of play in the humanities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little take-up of tools for text-mining, cloud computing, or the semantic web</a:t>
            </a:r>
          </a:p>
          <a:p>
            <a:r>
              <a:rPr lang="en-AU" dirty="0" smtClean="0"/>
              <a:t>limited uptake of freely available tools for data management and data sharing</a:t>
            </a:r>
          </a:p>
          <a:p>
            <a:r>
              <a:rPr lang="en-AU" dirty="0" smtClean="0"/>
              <a:t>adoption and take up of new technologies and services hampered by </a:t>
            </a:r>
            <a:r>
              <a:rPr lang="en-AU" sz="3300" b="1" dirty="0" smtClean="0">
                <a:solidFill>
                  <a:srgbClr val="FF0000"/>
                </a:solidFill>
              </a:rPr>
              <a:t>lack of awareness </a:t>
            </a:r>
            <a:r>
              <a:rPr lang="en-AU" dirty="0" smtClean="0"/>
              <a:t>and </a:t>
            </a:r>
            <a:r>
              <a:rPr lang="en-AU" sz="3300" b="1" dirty="0" smtClean="0">
                <a:solidFill>
                  <a:srgbClr val="FF0000"/>
                </a:solidFill>
              </a:rPr>
              <a:t>lack of support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81329"/>
            <a:ext cx="914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prstClr val="black"/>
                </a:solidFill>
              </a:rPr>
              <a:t>http://www.rin.ac.uk/our-work/using-and-accessing-information-resources/information-use-case-studies-humanities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8" y="0"/>
            <a:ext cx="1238242" cy="123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23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003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AU" sz="4000" dirty="0" smtClean="0"/>
              <a:t>… in the life sciences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29600" cy="4937760"/>
          </a:xfrm>
        </p:spPr>
        <p:txBody>
          <a:bodyPr>
            <a:normAutofit/>
          </a:bodyPr>
          <a:lstStyle/>
          <a:p>
            <a:r>
              <a:rPr lang="en-AU" dirty="0" smtClean="0"/>
              <a:t>strong desire for information support, closely integrated with research teams and laboratories</a:t>
            </a:r>
          </a:p>
          <a:p>
            <a:r>
              <a:rPr lang="en-AU" dirty="0" smtClean="0"/>
              <a:t>reluctance to adopt new tools and services – hampered by </a:t>
            </a:r>
            <a:r>
              <a:rPr lang="en-AU" sz="3300" b="1" dirty="0" smtClean="0">
                <a:solidFill>
                  <a:srgbClr val="FF0000"/>
                </a:solidFill>
              </a:rPr>
              <a:t>lack of awareness </a:t>
            </a:r>
            <a:r>
              <a:rPr lang="en-AU" dirty="0" smtClean="0"/>
              <a:t>and </a:t>
            </a:r>
            <a:r>
              <a:rPr lang="en-AU" sz="3300" b="1" dirty="0" smtClean="0">
                <a:solidFill>
                  <a:srgbClr val="FF0000"/>
                </a:solidFill>
              </a:rPr>
              <a:t>lack of training and support</a:t>
            </a:r>
            <a:endParaRPr lang="en-AU" b="1" dirty="0" smtClean="0">
              <a:solidFill>
                <a:srgbClr val="FF0000"/>
              </a:solidFill>
            </a:endParaRPr>
          </a:p>
          <a:p>
            <a:r>
              <a:rPr lang="en-AU" b="1" dirty="0" smtClean="0">
                <a:solidFill>
                  <a:srgbClr val="FF0000"/>
                </a:solidFill>
              </a:rPr>
              <a:t>emerging specialist roles </a:t>
            </a:r>
            <a:r>
              <a:rPr lang="en-AU" dirty="0" smtClean="0"/>
              <a:t>required – bioinformaticians, statisticians, modellers and curators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34781"/>
            <a:ext cx="932452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prstClr val="black"/>
                </a:solidFill>
              </a:rPr>
              <a:t>http://www.rin.ac.uk/our-work/using-and-accessing-information-resources/patterns-information-use-and-exchange-case-studie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42852"/>
            <a:ext cx="1928810" cy="108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41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Jobs I have had in the past 15 years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6039656" cy="493776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Liaison Librarian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Internet </a:t>
            </a:r>
            <a:r>
              <a:rPr lang="en-AU" dirty="0" smtClean="0"/>
              <a:t>Trainer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Web </a:t>
            </a:r>
            <a:r>
              <a:rPr lang="en-AU" dirty="0" smtClean="0"/>
              <a:t>Columnist</a:t>
            </a:r>
          </a:p>
          <a:p>
            <a:pPr marL="514350" indent="-514350">
              <a:buFont typeface="+mj-lt"/>
              <a:buAutoNum type="arabicPeriod"/>
            </a:pPr>
            <a:r>
              <a:rPr lang="en-AU" b="1" dirty="0" smtClean="0"/>
              <a:t>Repository Manager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Newspaper </a:t>
            </a:r>
            <a:r>
              <a:rPr lang="en-AU" dirty="0" smtClean="0"/>
              <a:t>Columnist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Journalism Lecturer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Book Author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b="1" dirty="0" smtClean="0"/>
              <a:t>Project Manager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Branch Library Manager</a:t>
            </a:r>
          </a:p>
          <a:p>
            <a:pPr marL="514350" indent="-514350">
              <a:buFont typeface="+mj-lt"/>
              <a:buAutoNum type="arabicPeriod"/>
            </a:pPr>
            <a:r>
              <a:rPr lang="en-AU" b="1" dirty="0" smtClean="0"/>
              <a:t>Manager, Research Data Collections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Project Manager,  AustLit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Training Co-ordinator, QCIF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eResearch Analyst Team Leader, QCIF</a:t>
            </a:r>
          </a:p>
          <a:p>
            <a:endParaRPr lang="en-AU" dirty="0"/>
          </a:p>
        </p:txBody>
      </p:sp>
      <p:pic>
        <p:nvPicPr>
          <p:cNvPr id="4" name="Picture 7" descr="https://www.fitstudio.com/system/images/2056/extra_large/Gymnast%20Workout.jpg?13427255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94642"/>
            <a:ext cx="4425777" cy="2491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7586" y="4077072"/>
            <a:ext cx="2664296" cy="98488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andara" panose="020E0502030303020204" pitchFamily="34" charset="0"/>
              </a:rPr>
              <a:t>Certified instructor</a:t>
            </a:r>
          </a:p>
          <a:p>
            <a:pPr algn="ctr"/>
            <a:endParaRPr lang="en-AU" sz="2000" dirty="0"/>
          </a:p>
          <a:p>
            <a:pPr algn="ctr"/>
            <a:endParaRPr lang="en-AU" sz="1100" dirty="0" smtClean="0"/>
          </a:p>
          <a:p>
            <a:pPr algn="ctr"/>
            <a:endParaRPr lang="en-AU" sz="3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66" y="4563930"/>
            <a:ext cx="1998737" cy="43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ata Carpentry – Making data science more effici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01" y="5083127"/>
            <a:ext cx="1909602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qcif.edu.au/images/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6139423"/>
            <a:ext cx="86409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437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003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AU" sz="4000" dirty="0" smtClean="0"/>
              <a:t>… in the physical sciences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229600" cy="4937760"/>
          </a:xfrm>
        </p:spPr>
        <p:txBody>
          <a:bodyPr>
            <a:normAutofit/>
          </a:bodyPr>
          <a:lstStyle/>
          <a:p>
            <a:r>
              <a:rPr lang="en-AU" dirty="0" smtClean="0"/>
              <a:t>high reliance on field-specific bespoke tools</a:t>
            </a:r>
          </a:p>
          <a:p>
            <a:r>
              <a:rPr lang="en-AU" sz="3600" b="1" dirty="0" smtClean="0">
                <a:solidFill>
                  <a:srgbClr val="FF0000"/>
                </a:solidFill>
              </a:rPr>
              <a:t>low awareness of good search practices</a:t>
            </a:r>
          </a:p>
          <a:p>
            <a:r>
              <a:rPr lang="en-AU" dirty="0" smtClean="0"/>
              <a:t>data </a:t>
            </a:r>
            <a:r>
              <a:rPr lang="en-AU" dirty="0"/>
              <a:t>analysis </a:t>
            </a:r>
            <a:r>
              <a:rPr lang="en-AU" dirty="0" smtClean="0">
                <a:solidFill>
                  <a:srgbClr val="FF0000"/>
                </a:solidFill>
              </a:rPr>
              <a:t>central</a:t>
            </a:r>
            <a:r>
              <a:rPr lang="en-AU" dirty="0" smtClean="0"/>
              <a:t> to scientific work and programming </a:t>
            </a:r>
            <a:r>
              <a:rPr lang="en-AU" dirty="0"/>
              <a:t>skills </a:t>
            </a:r>
            <a:r>
              <a:rPr lang="en-AU" dirty="0" smtClean="0"/>
              <a:t>increasingly important</a:t>
            </a:r>
          </a:p>
          <a:p>
            <a:r>
              <a:rPr lang="en-AU" dirty="0" smtClean="0"/>
              <a:t>need </a:t>
            </a:r>
            <a:r>
              <a:rPr lang="en-AU" sz="3600" b="1" dirty="0" smtClean="0">
                <a:solidFill>
                  <a:srgbClr val="FF0000"/>
                </a:solidFill>
              </a:rPr>
              <a:t>help with metadata</a:t>
            </a:r>
            <a:endParaRPr lang="en-AU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34781"/>
            <a:ext cx="91440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prstClr val="black"/>
                </a:solidFill>
              </a:rPr>
              <a:t>http://www.rin.ac.uk/our-work/using-and-accessing-information-resources/physical-sciences-case-studies-use-and-discovery-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467222" cy="104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20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dirty="0" smtClean="0"/>
              <a:t>The game changers in research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4257676" cy="4186254"/>
          </a:xfrm>
        </p:spPr>
        <p:txBody>
          <a:bodyPr>
            <a:normAutofit fontScale="77500" lnSpcReduction="20000"/>
          </a:bodyPr>
          <a:lstStyle/>
          <a:p>
            <a:r>
              <a:rPr lang="en-AU" sz="2600" dirty="0" smtClean="0"/>
              <a:t>Scope and scale – projects can go wider and </a:t>
            </a:r>
            <a:r>
              <a:rPr lang="en-AU" sz="3600" dirty="0" smtClean="0"/>
              <a:t>bigger</a:t>
            </a:r>
            <a:r>
              <a:rPr lang="en-AU" sz="2600" dirty="0" smtClean="0"/>
              <a:t> </a:t>
            </a:r>
          </a:p>
          <a:p>
            <a:r>
              <a:rPr lang="en-AU" sz="2600" dirty="0" smtClean="0"/>
              <a:t>Resources – </a:t>
            </a:r>
            <a:r>
              <a:rPr lang="en-AU" sz="3600" dirty="0" smtClean="0"/>
              <a:t>vast</a:t>
            </a:r>
            <a:r>
              <a:rPr lang="en-AU" sz="2600" dirty="0" smtClean="0"/>
              <a:t> numbers of datasets available, easier to find and </a:t>
            </a:r>
            <a:r>
              <a:rPr lang="en-AU" sz="3600" dirty="0" smtClean="0"/>
              <a:t>share</a:t>
            </a:r>
            <a:r>
              <a:rPr lang="en-AU" sz="2600" dirty="0" smtClean="0"/>
              <a:t> data of all kinds</a:t>
            </a:r>
          </a:p>
          <a:p>
            <a:r>
              <a:rPr lang="en-AU" sz="2600" dirty="0" smtClean="0"/>
              <a:t>New digital tools – data mining, </a:t>
            </a:r>
            <a:r>
              <a:rPr lang="en-AU" sz="3600" dirty="0" smtClean="0"/>
              <a:t>visualisation</a:t>
            </a:r>
            <a:r>
              <a:rPr lang="en-AU" sz="2600" dirty="0" smtClean="0"/>
              <a:t>, sharing, collaborating</a:t>
            </a:r>
          </a:p>
          <a:p>
            <a:r>
              <a:rPr lang="en-AU" sz="4100" dirty="0" smtClean="0">
                <a:solidFill>
                  <a:srgbClr val="FF0000"/>
                </a:solidFill>
              </a:rPr>
              <a:t>Crowdsourcing</a:t>
            </a:r>
            <a:r>
              <a:rPr lang="en-AU" sz="3100" dirty="0" smtClean="0">
                <a:solidFill>
                  <a:srgbClr val="FF0000"/>
                </a:solidFill>
              </a:rPr>
              <a:t> – the growth of ‘citizen’ science</a:t>
            </a:r>
          </a:p>
          <a:p>
            <a:r>
              <a:rPr lang="en-AU" sz="3100" dirty="0" smtClean="0">
                <a:solidFill>
                  <a:srgbClr val="FF0000"/>
                </a:solidFill>
              </a:rPr>
              <a:t>Expectations – that data will be made </a:t>
            </a:r>
            <a:r>
              <a:rPr lang="en-AU" sz="4600" dirty="0" smtClean="0">
                <a:solidFill>
                  <a:srgbClr val="FF0000"/>
                </a:solidFill>
              </a:rPr>
              <a:t>open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71612"/>
            <a:ext cx="3731382" cy="215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3472" y="1214421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prstClr val="black"/>
                </a:solidFill>
                <a:hlinkClick r:id="rId3"/>
              </a:rPr>
              <a:t>Most Common Words In Toy Ads</a:t>
            </a:r>
            <a:endParaRPr lang="en-AU" b="1" dirty="0">
              <a:solidFill>
                <a:prstClr val="black"/>
              </a:solidFill>
            </a:endParaRPr>
          </a:p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73225"/>
            <a:ext cx="3567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>
                <a:solidFill>
                  <a:prstClr val="black"/>
                </a:solidFill>
              </a:rPr>
              <a:t>Images from</a:t>
            </a:r>
          </a:p>
          <a:p>
            <a:r>
              <a:rPr lang="en-AU" sz="1600" dirty="0">
                <a:solidFill>
                  <a:prstClr val="black"/>
                </a:solidFill>
                <a:hlinkClick r:id="rId4"/>
              </a:rPr>
              <a:t>http://www.informationisbeautiful.net/</a:t>
            </a:r>
            <a:endParaRPr lang="en-AU" sz="16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857628"/>
            <a:ext cx="2638332" cy="247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16990" y="6339325"/>
            <a:ext cx="41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prstClr val="black"/>
                </a:solidFill>
                <a:hlinkClick r:id="rId6"/>
              </a:rPr>
              <a:t>The evidence for health supplements</a:t>
            </a:r>
            <a:endParaRPr lang="en-A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5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dirty="0" smtClean="0"/>
              <a:t>There’s lots of data …</a:t>
            </a:r>
            <a:endParaRPr lang="en-AU" dirty="0"/>
          </a:p>
        </p:txBody>
      </p:sp>
      <p:pic>
        <p:nvPicPr>
          <p:cNvPr id="1026" name="Picture 2" descr="24hrs of Flick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7"/>
            <a:ext cx="5953125" cy="410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340767"/>
            <a:ext cx="1569217" cy="33855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Photos uploaded to Flickr in just one 24-hour period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8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1155700"/>
          </a:xfrm>
        </p:spPr>
        <p:txBody>
          <a:bodyPr/>
          <a:lstStyle/>
          <a:p>
            <a:pPr algn="l"/>
            <a:r>
              <a:rPr lang="en-A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Increasingly, you need the </a:t>
            </a:r>
            <a:r>
              <a:rPr lang="en-A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  <a:r>
              <a:rPr lang="en-A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understand the </a:t>
            </a:r>
            <a:r>
              <a:rPr lang="en-A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</a:t>
            </a:r>
            <a:endParaRPr lang="en-A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776864" cy="44275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3000" b="1" dirty="0" smtClean="0">
                <a:solidFill>
                  <a:schemeClr val="tx1"/>
                </a:solidFill>
              </a:rPr>
              <a:t>Geoffrey </a:t>
            </a:r>
            <a:r>
              <a:rPr lang="en-AU" sz="3000" b="1" dirty="0" err="1" smtClean="0">
                <a:solidFill>
                  <a:schemeClr val="tx1"/>
                </a:solidFill>
              </a:rPr>
              <a:t>Boulton</a:t>
            </a:r>
            <a:r>
              <a:rPr lang="en-AU" sz="3000" dirty="0" smtClean="0">
                <a:solidFill>
                  <a:schemeClr val="tx1"/>
                </a:solidFill>
              </a:rPr>
              <a:t>*</a:t>
            </a:r>
            <a:r>
              <a:rPr lang="en-AU" sz="3000" b="1" dirty="0" smtClean="0">
                <a:solidFill>
                  <a:schemeClr val="tx1"/>
                </a:solidFill>
              </a:rPr>
              <a:t> </a:t>
            </a:r>
            <a:r>
              <a:rPr lang="en-AU" sz="3000" dirty="0" smtClean="0">
                <a:solidFill>
                  <a:schemeClr val="tx1"/>
                </a:solidFill>
              </a:rPr>
              <a:t>argues that since no journal can spare the space to publish the</a:t>
            </a:r>
            <a:r>
              <a:rPr lang="en-AU" sz="3000" dirty="0" smtClean="0"/>
              <a:t> </a:t>
            </a:r>
            <a:r>
              <a:rPr lang="en-AU" sz="3900" b="1" dirty="0" smtClean="0"/>
              <a:t>avalanche</a:t>
            </a:r>
            <a:r>
              <a:rPr lang="en-AU" sz="3000" dirty="0" smtClean="0"/>
              <a:t> </a:t>
            </a:r>
            <a:r>
              <a:rPr lang="en-AU" sz="3000" dirty="0" smtClean="0">
                <a:solidFill>
                  <a:schemeClr val="tx1"/>
                </a:solidFill>
              </a:rPr>
              <a:t>of data points that large-scale scientific experiments produce, the </a:t>
            </a:r>
            <a:r>
              <a:rPr lang="en-AU" sz="3900" b="1" dirty="0" smtClean="0"/>
              <a:t>published paper </a:t>
            </a:r>
            <a:r>
              <a:rPr lang="en-AU" sz="3000" dirty="0" smtClean="0">
                <a:solidFill>
                  <a:schemeClr val="tx1"/>
                </a:solidFill>
              </a:rPr>
              <a:t>has become more of an ‘</a:t>
            </a:r>
            <a:r>
              <a:rPr lang="en-AU" sz="3900" b="1" dirty="0" smtClean="0"/>
              <a:t>advertisement</a:t>
            </a:r>
            <a:r>
              <a:rPr lang="en-AU" sz="3000" b="1" dirty="0" smtClean="0">
                <a:solidFill>
                  <a:schemeClr val="tx1"/>
                </a:solidFill>
              </a:rPr>
              <a:t>’ </a:t>
            </a:r>
            <a:r>
              <a:rPr lang="en-AU" sz="3000" dirty="0" smtClean="0">
                <a:solidFill>
                  <a:schemeClr val="tx1"/>
                </a:solidFill>
              </a:rPr>
              <a:t>and the ‘</a:t>
            </a:r>
            <a:r>
              <a:rPr lang="en-AU" sz="3900" b="1" dirty="0" smtClean="0"/>
              <a:t>science sits in the underlying data</a:t>
            </a:r>
            <a:r>
              <a:rPr lang="en-AU" sz="3000" dirty="0" smtClean="0">
                <a:solidFill>
                  <a:schemeClr val="tx1"/>
                </a:solidFill>
              </a:rPr>
              <a:t>’.</a:t>
            </a:r>
          </a:p>
          <a:p>
            <a:endParaRPr lang="en-A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sz="1700" dirty="0" smtClean="0">
                <a:solidFill>
                  <a:schemeClr val="tx1"/>
                </a:solidFill>
              </a:rPr>
              <a:t>Quoted in </a:t>
            </a:r>
            <a:r>
              <a:rPr lang="en-AU" sz="1700" dirty="0" smtClean="0">
                <a:solidFill>
                  <a:schemeClr val="tx1"/>
                </a:solidFill>
                <a:hlinkClick r:id="rId2"/>
              </a:rPr>
              <a:t>An open and shut case? Debating the purposes of open science</a:t>
            </a:r>
            <a:r>
              <a:rPr lang="en-AU" sz="1700" dirty="0" smtClean="0">
                <a:solidFill>
                  <a:schemeClr val="tx1"/>
                </a:solidFill>
              </a:rPr>
              <a:t>, a </a:t>
            </a:r>
            <a:r>
              <a:rPr lang="en-AU" sz="1700" dirty="0" smtClean="0">
                <a:solidFill>
                  <a:schemeClr val="tx1"/>
                </a:solidFill>
                <a:hlinkClick r:id="rId3"/>
              </a:rPr>
              <a:t>Royal Society</a:t>
            </a:r>
            <a:r>
              <a:rPr lang="en-AU" sz="1700" dirty="0" smtClean="0">
                <a:solidFill>
                  <a:schemeClr val="tx1"/>
                </a:solidFill>
              </a:rPr>
              <a:t> </a:t>
            </a:r>
            <a:r>
              <a:rPr lang="en-AU" sz="1700" dirty="0" err="1" smtClean="0">
                <a:solidFill>
                  <a:schemeClr val="tx1"/>
                </a:solidFill>
              </a:rPr>
              <a:t>PolicyLab</a:t>
            </a:r>
            <a:r>
              <a:rPr lang="en-AU" sz="1700" dirty="0" smtClean="0">
                <a:solidFill>
                  <a:schemeClr val="tx1"/>
                </a:solidFill>
              </a:rPr>
              <a:t> meeting (mp3 file).</a:t>
            </a:r>
          </a:p>
          <a:p>
            <a:pPr marL="0" indent="0">
              <a:buNone/>
            </a:pPr>
            <a:r>
              <a:rPr lang="en-AU" sz="1500" dirty="0" smtClean="0">
                <a:solidFill>
                  <a:schemeClr val="tx1"/>
                </a:solidFill>
                <a:hlinkClick r:id="rId2"/>
              </a:rPr>
              <a:t>http://downloads.royalsociety.org/audio/Policy/policylab/2011-9-01SPSOpenScience.mp3</a:t>
            </a:r>
            <a:endParaRPr lang="en-AU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sz="1700" dirty="0" smtClean="0">
                <a:solidFill>
                  <a:schemeClr val="tx1"/>
                </a:solidFill>
              </a:rPr>
              <a:t>Geoffrey </a:t>
            </a:r>
            <a:r>
              <a:rPr lang="en-AU" sz="1700" dirty="0" err="1" smtClean="0">
                <a:solidFill>
                  <a:schemeClr val="tx1"/>
                </a:solidFill>
              </a:rPr>
              <a:t>Boulton</a:t>
            </a:r>
            <a:r>
              <a:rPr lang="en-AU" sz="1700" dirty="0" smtClean="0">
                <a:solidFill>
                  <a:schemeClr val="tx1"/>
                </a:solidFill>
              </a:rPr>
              <a:t> is a Fellow of the Royal Society and leads the Society's project, </a:t>
            </a:r>
            <a:r>
              <a:rPr lang="en-AU" sz="1700" dirty="0" smtClean="0">
                <a:solidFill>
                  <a:schemeClr val="tx1"/>
                </a:solidFill>
                <a:hlinkClick r:id="rId4"/>
              </a:rPr>
              <a:t>Science as a Public Enterprise</a:t>
            </a:r>
            <a:r>
              <a:rPr lang="en-AU" sz="1700" dirty="0" smtClean="0">
                <a:solidFill>
                  <a:schemeClr val="tx1"/>
                </a:solidFill>
              </a:rPr>
              <a:t>.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6" descr="http://www.detectingdesign.org/wp-content/uploads/2011/05/TreeRing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962826" cy="1195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1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42" y="421528"/>
            <a:ext cx="5328592" cy="5688632"/>
          </a:xfrm>
        </p:spPr>
        <p:txBody>
          <a:bodyPr>
            <a:normAutofit fontScale="55000" lnSpcReduction="20000"/>
          </a:bodyPr>
          <a:lstStyle/>
          <a:p>
            <a:r>
              <a:rPr lang="en-AU" sz="4200" dirty="0"/>
              <a:t>Ecologists use computers to </a:t>
            </a:r>
            <a:r>
              <a:rPr lang="en-AU" sz="4200" dirty="0">
                <a:solidFill>
                  <a:srgbClr val="FF0000"/>
                </a:solidFill>
              </a:rPr>
              <a:t>simulate</a:t>
            </a:r>
            <a:r>
              <a:rPr lang="en-AU" sz="4200" dirty="0"/>
              <a:t> the effect of disasters on animal populations. </a:t>
            </a:r>
            <a:endParaRPr lang="en-AU" sz="4200" dirty="0" smtClean="0"/>
          </a:p>
          <a:p>
            <a:endParaRPr lang="en-AU" sz="1700" dirty="0" smtClean="0"/>
          </a:p>
          <a:p>
            <a:r>
              <a:rPr lang="en-AU" sz="4200" dirty="0" smtClean="0"/>
              <a:t>Biologists </a:t>
            </a:r>
            <a:r>
              <a:rPr lang="en-AU" sz="4200" dirty="0"/>
              <a:t>use computers to </a:t>
            </a:r>
            <a:r>
              <a:rPr lang="en-AU" sz="4200" dirty="0">
                <a:solidFill>
                  <a:srgbClr val="FF0000"/>
                </a:solidFill>
              </a:rPr>
              <a:t>search</a:t>
            </a:r>
            <a:r>
              <a:rPr lang="en-AU" sz="4200" dirty="0"/>
              <a:t> massive amounts of DNA data. </a:t>
            </a:r>
            <a:endParaRPr lang="en-AU" sz="4200" dirty="0" smtClean="0"/>
          </a:p>
          <a:p>
            <a:endParaRPr lang="en-AU" sz="2200" dirty="0" smtClean="0"/>
          </a:p>
          <a:p>
            <a:r>
              <a:rPr lang="en-AU" sz="4200" dirty="0" smtClean="0"/>
              <a:t>Astronomers </a:t>
            </a:r>
            <a:r>
              <a:rPr lang="en-AU" sz="4200" dirty="0"/>
              <a:t>use computers to </a:t>
            </a:r>
            <a:r>
              <a:rPr lang="en-AU" sz="4200" dirty="0">
                <a:solidFill>
                  <a:srgbClr val="FF0000"/>
                </a:solidFill>
              </a:rPr>
              <a:t>control</a:t>
            </a:r>
            <a:r>
              <a:rPr lang="en-AU" sz="4200" dirty="0"/>
              <a:t> vast arrays of telescopes, and then </a:t>
            </a:r>
            <a:r>
              <a:rPr lang="en-AU" sz="4200" dirty="0">
                <a:solidFill>
                  <a:srgbClr val="FF0000"/>
                </a:solidFill>
              </a:rPr>
              <a:t>process</a:t>
            </a:r>
            <a:r>
              <a:rPr lang="en-AU" sz="4200" dirty="0"/>
              <a:t> the collected data. </a:t>
            </a:r>
            <a:endParaRPr lang="en-AU" sz="4200" dirty="0" smtClean="0"/>
          </a:p>
          <a:p>
            <a:endParaRPr lang="en-AU" sz="2200" dirty="0" smtClean="0"/>
          </a:p>
          <a:p>
            <a:r>
              <a:rPr lang="en-AU" sz="4200" dirty="0" smtClean="0"/>
              <a:t>Oceanographers </a:t>
            </a:r>
            <a:r>
              <a:rPr lang="en-AU" sz="4200" dirty="0"/>
              <a:t>use computers to </a:t>
            </a:r>
            <a:r>
              <a:rPr lang="en-AU" sz="4200" dirty="0">
                <a:solidFill>
                  <a:srgbClr val="FF0000"/>
                </a:solidFill>
              </a:rPr>
              <a:t>combine data </a:t>
            </a:r>
            <a:r>
              <a:rPr lang="en-AU" sz="4200" dirty="0"/>
              <a:t>from satellites, ships and buoys to predict global climates. </a:t>
            </a:r>
            <a:endParaRPr lang="en-AU" sz="4200" dirty="0" smtClean="0"/>
          </a:p>
          <a:p>
            <a:endParaRPr lang="en-AU" sz="2200" dirty="0" smtClean="0"/>
          </a:p>
          <a:p>
            <a:r>
              <a:rPr lang="en-AU" sz="4200" dirty="0" smtClean="0"/>
              <a:t>Social </a:t>
            </a:r>
            <a:r>
              <a:rPr lang="en-AU" sz="4200" dirty="0"/>
              <a:t>scientists use computers to </a:t>
            </a:r>
            <a:r>
              <a:rPr lang="en-AU" sz="4200" dirty="0">
                <a:solidFill>
                  <a:srgbClr val="FF0000"/>
                </a:solidFill>
              </a:rPr>
              <a:t>discover and predict </a:t>
            </a:r>
            <a:r>
              <a:rPr lang="en-AU" sz="4200" dirty="0"/>
              <a:t>the effects of policy or to </a:t>
            </a:r>
            <a:r>
              <a:rPr lang="en-AU" sz="4200" dirty="0" err="1">
                <a:solidFill>
                  <a:srgbClr val="FF0000"/>
                </a:solidFill>
              </a:rPr>
              <a:t>analyze</a:t>
            </a:r>
            <a:r>
              <a:rPr lang="en-AU" sz="4200" dirty="0"/>
              <a:t> interview transcripts.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19336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AU" dirty="0" smtClean="0"/>
              <a:t> http</a:t>
            </a:r>
            <a:r>
              <a:rPr lang="en-AU" dirty="0"/>
              <a:t>://gizmodo.com/how-computers-broke-science-and-what-we-can-do-to-fix-i-1741649207</a:t>
            </a:r>
          </a:p>
        </p:txBody>
      </p:sp>
      <p:pic>
        <p:nvPicPr>
          <p:cNvPr id="1026" name="Picture 2" descr="http://spectrum.ieee.org/img/06NWGraph5002013master-1371490231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34" y="1124744"/>
            <a:ext cx="3555765" cy="2724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39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But 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dirty="0" smtClean="0"/>
              <a:t>Coding and data analysis </a:t>
            </a:r>
            <a:r>
              <a:rPr lang="en-AU" sz="3600" dirty="0"/>
              <a:t>are</a:t>
            </a:r>
            <a:r>
              <a:rPr lang="en-AU" sz="3600" dirty="0" smtClean="0">
                <a:solidFill>
                  <a:srgbClr val="FF0000"/>
                </a:solidFill>
              </a:rPr>
              <a:t> </a:t>
            </a:r>
            <a:r>
              <a:rPr lang="en-AU" sz="4800" b="1" dirty="0" smtClean="0">
                <a:solidFill>
                  <a:srgbClr val="FF0000"/>
                </a:solidFill>
              </a:rPr>
              <a:t>not</a:t>
            </a:r>
            <a:r>
              <a:rPr lang="en-AU" sz="3600" dirty="0" smtClean="0">
                <a:solidFill>
                  <a:srgbClr val="FF0000"/>
                </a:solidFill>
              </a:rPr>
              <a:t> </a:t>
            </a:r>
            <a:r>
              <a:rPr lang="en-AU" sz="3600" dirty="0" smtClean="0"/>
              <a:t>routinely</a:t>
            </a:r>
            <a:r>
              <a:rPr lang="en-AU" sz="3600" dirty="0" smtClean="0">
                <a:solidFill>
                  <a:srgbClr val="FF0000"/>
                </a:solidFill>
              </a:rPr>
              <a:t> taught* </a:t>
            </a:r>
            <a:r>
              <a:rPr lang="en-AU" sz="3600" dirty="0" smtClean="0"/>
              <a:t>as part of research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797152"/>
            <a:ext cx="849303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2400" dirty="0" smtClean="0">
                <a:latin typeface="Candara" panose="020E0502030303020204" pitchFamily="34" charset="0"/>
              </a:rPr>
              <a:t>*</a:t>
            </a:r>
            <a:r>
              <a:rPr lang="en-AU" sz="2400" dirty="0">
                <a:latin typeface="Candara" panose="020E0502030303020204" pitchFamily="34" charset="0"/>
              </a:rPr>
              <a:t> Except in </a:t>
            </a:r>
            <a:r>
              <a:rPr lang="en-AU" sz="2400" dirty="0" smtClean="0">
                <a:latin typeface="Candara" panose="020E0502030303020204" pitchFamily="34" charset="0"/>
              </a:rPr>
              <a:t>disciplines </a:t>
            </a:r>
            <a:r>
              <a:rPr lang="en-AU" sz="2400" dirty="0">
                <a:latin typeface="Candara" panose="020E0502030303020204" pitchFamily="34" charset="0"/>
              </a:rPr>
              <a:t>such as mathematics or computer science</a:t>
            </a:r>
          </a:p>
        </p:txBody>
      </p:sp>
      <p:pic>
        <p:nvPicPr>
          <p:cNvPr id="10242" name="Picture 2" descr="C:\Users\uqbweave\AppData\Local\Microsoft\Windows\Temporary Internet Files\Content.IE5\HICQ58C5\confusi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9534"/>
            <a:ext cx="1896467" cy="1866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55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132856"/>
            <a:ext cx="648072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 smtClean="0"/>
              <a:t>A worldwide volunteer organisation whose goal is to make scientists more </a:t>
            </a:r>
            <a:r>
              <a:rPr lang="en-AU" sz="3600" b="1" dirty="0" smtClean="0">
                <a:solidFill>
                  <a:srgbClr val="C00000"/>
                </a:solidFill>
              </a:rPr>
              <a:t>productive</a:t>
            </a:r>
            <a:r>
              <a:rPr lang="en-AU" dirty="0" smtClean="0"/>
              <a:t>, and their work more </a:t>
            </a:r>
            <a:r>
              <a:rPr lang="en-AU" sz="3600" b="1" dirty="0" smtClean="0">
                <a:solidFill>
                  <a:srgbClr val="C00000"/>
                </a:solidFill>
              </a:rPr>
              <a:t>reliable</a:t>
            </a:r>
            <a:r>
              <a:rPr lang="en-AU" dirty="0" smtClean="0"/>
              <a:t>, by teaching them basic computing skills.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81966"/>
            <a:ext cx="4967630" cy="1010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15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About 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Founded in 1998, rebooted in 2011/12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9434" y="5615419"/>
            <a:ext cx="4907754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AU" i="1" dirty="0" smtClean="0"/>
              <a:t>Numerous funders – past and present</a:t>
            </a:r>
          </a:p>
          <a:p>
            <a:r>
              <a:rPr lang="en-AU" dirty="0"/>
              <a:t>http://</a:t>
            </a:r>
            <a:r>
              <a:rPr lang="en-AU" dirty="0" smtClean="0"/>
              <a:t>software-carpentry.org/scf/supporters.html</a:t>
            </a:r>
          </a:p>
          <a:p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1026" name="Picture 2" descr="C:\Users\uqbweave\AppData\Local\Microsoft\Windows\Temporary Internet Files\Content.Outlook\9AUK153O\instructo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80" y="2602068"/>
            <a:ext cx="2627088" cy="1746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2280" y="4468686"/>
            <a:ext cx="119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Instructors</a:t>
            </a:r>
            <a:endParaRPr lang="en-AU" dirty="0"/>
          </a:p>
        </p:txBody>
      </p:sp>
      <p:pic>
        <p:nvPicPr>
          <p:cNvPr id="1027" name="Picture 3" descr="C:\Users\uqbweave\AppData\Local\Microsoft\Windows\Temporary Internet Files\Content.Outlook\9AUK153O\learne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2068"/>
            <a:ext cx="2607584" cy="1771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4469722"/>
            <a:ext cx="9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Learners</a:t>
            </a:r>
            <a:endParaRPr lang="en-AU" dirty="0"/>
          </a:p>
        </p:txBody>
      </p:sp>
      <p:pic>
        <p:nvPicPr>
          <p:cNvPr id="1028" name="Picture 4" descr="C:\Users\uqbweave\AppData\Local\Microsoft\Windows\Temporary Internet Files\Content.Outlook\9AUK153O\workshop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51" y="2533351"/>
            <a:ext cx="2784462" cy="1884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49898" y="4468686"/>
            <a:ext cx="122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Workshops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3352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The Software Carpentry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Short, intensive </a:t>
            </a:r>
            <a:r>
              <a:rPr lang="en-AU" dirty="0" smtClean="0">
                <a:solidFill>
                  <a:srgbClr val="C00000"/>
                </a:solidFill>
              </a:rPr>
              <a:t>bootcamps</a:t>
            </a:r>
            <a:r>
              <a:rPr lang="en-AU" dirty="0"/>
              <a:t> </a:t>
            </a:r>
            <a:r>
              <a:rPr lang="en-AU" dirty="0" smtClean="0"/>
              <a:t>that cover</a:t>
            </a:r>
          </a:p>
          <a:p>
            <a:pPr lvl="1"/>
            <a:r>
              <a:rPr lang="en-AU" sz="3200" b="1" dirty="0" smtClean="0"/>
              <a:t>task automation </a:t>
            </a:r>
            <a:r>
              <a:rPr lang="en-AU" dirty="0" smtClean="0"/>
              <a:t>using the Unix shell</a:t>
            </a:r>
          </a:p>
          <a:p>
            <a:pPr lvl="1"/>
            <a:r>
              <a:rPr lang="en-AU" sz="3200" b="1" dirty="0" smtClean="0"/>
              <a:t>programming</a:t>
            </a:r>
            <a:r>
              <a:rPr lang="en-AU" dirty="0" smtClean="0"/>
              <a:t> in Python, R, or MATLAB</a:t>
            </a:r>
          </a:p>
          <a:p>
            <a:pPr lvl="1"/>
            <a:r>
              <a:rPr lang="en-AU" sz="3200" b="1" dirty="0" smtClean="0"/>
              <a:t>version control </a:t>
            </a:r>
            <a:r>
              <a:rPr lang="en-AU" dirty="0" smtClean="0"/>
              <a:t>using GitHub or Mercurial</a:t>
            </a:r>
          </a:p>
          <a:p>
            <a:pPr lvl="1"/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management using </a:t>
            </a: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SQL</a:t>
            </a:r>
            <a:endParaRPr lang="en-AU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12" descr="https://assets-cdn.github.com/images/modules/logos_page/Octoc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91949"/>
            <a:ext cx="1060696" cy="881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692778"/>
            <a:ext cx="802357" cy="802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tupleware.cs.brown.edu/wordpress/wp-content/uploads/2014/03/pyth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22550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s://encrypted-tbn3.gstatic.com/images?q=tbn:ANd9GcSrdBOuZtNA1X1oA5dVtL7wFHji0afb9tyM_mZIK9sCgfqIrFQ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58988"/>
            <a:ext cx="864752" cy="970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QLite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26" y="5655622"/>
            <a:ext cx="1556517" cy="714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92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Short, intensive </a:t>
            </a:r>
            <a:r>
              <a:rPr lang="en-AU" dirty="0" smtClean="0">
                <a:solidFill>
                  <a:srgbClr val="C00000"/>
                </a:solidFill>
              </a:rPr>
              <a:t>bootcamps</a:t>
            </a:r>
            <a:r>
              <a:rPr lang="en-AU" dirty="0"/>
              <a:t> </a:t>
            </a:r>
            <a:r>
              <a:rPr lang="en-AU" dirty="0" smtClean="0"/>
              <a:t>that cover</a:t>
            </a:r>
          </a:p>
          <a:p>
            <a:pPr lvl="1"/>
            <a:r>
              <a:rPr lang="en-AU" sz="3200" b="1" dirty="0" smtClean="0"/>
              <a:t>task automation </a:t>
            </a:r>
            <a:r>
              <a:rPr lang="en-AU" dirty="0" smtClean="0"/>
              <a:t>using the Unix shell</a:t>
            </a:r>
          </a:p>
          <a:p>
            <a:pPr lvl="1"/>
            <a:r>
              <a:rPr lang="en-AU" sz="3200" b="1" dirty="0" smtClean="0"/>
              <a:t>programming</a:t>
            </a:r>
            <a:r>
              <a:rPr lang="en-AU" dirty="0" smtClean="0"/>
              <a:t> in Python and R</a:t>
            </a:r>
          </a:p>
          <a:p>
            <a:pPr lvl="1"/>
            <a:r>
              <a:rPr lang="en-AU" sz="3200" b="1" dirty="0" smtClean="0"/>
              <a:t>version control </a:t>
            </a:r>
            <a:r>
              <a:rPr lang="en-AU" dirty="0" smtClean="0"/>
              <a:t>using GitHub or Mercurial</a:t>
            </a:r>
          </a:p>
          <a:p>
            <a:pPr lvl="1"/>
            <a:r>
              <a:rPr lang="en-AU" b="1" dirty="0" smtClean="0"/>
              <a:t>data management </a:t>
            </a:r>
            <a:r>
              <a:rPr lang="en-AU" dirty="0" smtClean="0"/>
              <a:t>using SQL</a:t>
            </a:r>
          </a:p>
          <a:p>
            <a:pPr lvl="1"/>
            <a:r>
              <a:rPr lang="en-AU" b="1" dirty="0" smtClean="0"/>
              <a:t>data </a:t>
            </a:r>
            <a:r>
              <a:rPr lang="en-AU" b="1" dirty="0" err="1" smtClean="0"/>
              <a:t>cleanup</a:t>
            </a:r>
            <a:r>
              <a:rPr lang="en-AU" b="1" dirty="0" smtClean="0"/>
              <a:t> </a:t>
            </a:r>
            <a:r>
              <a:rPr lang="en-AU" dirty="0" smtClean="0"/>
              <a:t>using </a:t>
            </a:r>
            <a:r>
              <a:rPr lang="en-AU" dirty="0" err="1" smtClean="0"/>
              <a:t>OpenRefine</a:t>
            </a:r>
            <a:endParaRPr lang="en-AU" dirty="0"/>
          </a:p>
        </p:txBody>
      </p:sp>
      <p:pic>
        <p:nvPicPr>
          <p:cNvPr id="4" name="Picture 12" descr="https://assets-cdn.github.com/images/modules/logos_page/Octoc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91949"/>
            <a:ext cx="1060696" cy="881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692778"/>
            <a:ext cx="802357" cy="802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tupleware.cs.brown.edu/wordpress/wp-content/uploads/2014/03/pyth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22550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QLi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26" y="5655622"/>
            <a:ext cx="1556517" cy="714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@OpenRef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86" y="5427553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ata Carpentry – Making data science more effici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623148" cy="1096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10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ibrarysubscriptions.com/wp-content/uploads/2014/10/librarian-sear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-media-cache-ak0.pinimg.com/236x/a0/14/49/a01449e6a08bd0b37d9ca3e84707b94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16089"/>
            <a:ext cx="3096343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librarian sham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32278"/>
            <a:ext cx="3696705" cy="2398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extalibrarian.com/mobileref/wp-content/uploads/2013/07/keepcalm-225x3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5676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eloquentscience.com/wp-content/uploads/2012/05/Love-Libraries-libraries-190950_1088_7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08250"/>
            <a:ext cx="2790683" cy="1926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00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sz="3600" dirty="0" smtClean="0"/>
              <a:t>What makes     </a:t>
            </a:r>
            <a:r>
              <a:rPr lang="en-AU" sz="3600" b="1" dirty="0" smtClean="0">
                <a:solidFill>
                  <a:schemeClr val="bg1"/>
                </a:solidFill>
              </a:rPr>
              <a:t>Software Carpentry </a:t>
            </a:r>
            <a:r>
              <a:rPr lang="en-AU" sz="3600" dirty="0" smtClean="0"/>
              <a:t>effective?</a:t>
            </a:r>
            <a:endParaRPr lang="en-A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71" y="317124"/>
            <a:ext cx="3748142" cy="76277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8" y="1484784"/>
            <a:ext cx="4384335" cy="206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45" y="1508492"/>
            <a:ext cx="2599327" cy="19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uqbweave\AppData\Local\Microsoft\Windows\Temporary Internet Files\Content.IE5\VP8UYYAP\Ask-the-Reader-What-is-your-Biggest-Credit-Card-Mistake-300x27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2" y="3771013"/>
            <a:ext cx="2819442" cy="2565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11397"/>
            <a:ext cx="2012530" cy="20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post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 descr="http://thumbs.dreamstime.com/t/color-postits-2884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18" y="4293095"/>
            <a:ext cx="2701990" cy="1793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9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job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94597"/>
            <a:ext cx="5112568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 </a:t>
            </a:r>
            <a:r>
              <a:rPr lang="en-AU" b="1" dirty="0"/>
              <a:t>librarian</a:t>
            </a:r>
            <a:r>
              <a:rPr lang="en-AU" dirty="0"/>
              <a:t> is a person who works professionally in a </a:t>
            </a:r>
            <a:r>
              <a:rPr lang="en-AU" b="1" dirty="0"/>
              <a:t>library</a:t>
            </a:r>
            <a:r>
              <a:rPr lang="en-AU" dirty="0"/>
              <a:t>, providing access to </a:t>
            </a:r>
            <a:r>
              <a:rPr lang="en-AU" b="1" dirty="0" smtClean="0">
                <a:solidFill>
                  <a:schemeClr val="accent5">
                    <a:lumMod val="75000"/>
                  </a:schemeClr>
                </a:solidFill>
              </a:rPr>
              <a:t>information</a:t>
            </a:r>
            <a:r>
              <a:rPr lang="en-AU" dirty="0" smtClean="0"/>
              <a:t> *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227648"/>
            <a:ext cx="402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* </a:t>
            </a:r>
            <a:r>
              <a:rPr lang="en-AU" dirty="0"/>
              <a:t>https://en.wikipedia.org/wiki/</a:t>
            </a:r>
            <a:r>
              <a:rPr lang="en-AU" b="1" dirty="0"/>
              <a:t>Librarian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5844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ntsciences.ucdavis.edu/plantsciences_Faculty/Bloom/CAMEL/Art/At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54864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 support or not to support?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AU" dirty="0"/>
              <a:t>The most pressing need for many physical scientists is </a:t>
            </a:r>
            <a:r>
              <a:rPr lang="en-AU" b="1" dirty="0">
                <a:solidFill>
                  <a:srgbClr val="FF0000"/>
                </a:solidFill>
              </a:rPr>
              <a:t>new technologies and tools </a:t>
            </a:r>
            <a:r>
              <a:rPr lang="en-AU" dirty="0"/>
              <a:t>for experimentation and data analysis, rather than more information resources </a:t>
            </a:r>
            <a:r>
              <a:rPr lang="en-AU" dirty="0" smtClean="0"/>
              <a:t>…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sz="1600" dirty="0"/>
              <a:t>http://www.rin.ac.uk/system/files/attachments/Phys_Sci_case_study_exec_summary.pdf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0681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147248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2800" dirty="0" smtClean="0"/>
              <a:t>     … librarians </a:t>
            </a:r>
            <a:r>
              <a:rPr lang="en-AU" sz="2800" dirty="0"/>
              <a:t>need to be </a:t>
            </a:r>
            <a:r>
              <a:rPr lang="en-AU" sz="2800" b="1" dirty="0" smtClean="0">
                <a:solidFill>
                  <a:srgbClr val="FF0000"/>
                </a:solidFill>
              </a:rPr>
              <a:t>flexible</a:t>
            </a:r>
            <a:r>
              <a:rPr lang="en-AU" sz="2800" dirty="0" smtClean="0"/>
              <a:t> when </a:t>
            </a:r>
            <a:r>
              <a:rPr lang="en-AU" sz="2800" dirty="0"/>
              <a:t>it comes to engaging scientists and researchers, </a:t>
            </a:r>
            <a:r>
              <a:rPr lang="en-AU" sz="2800" dirty="0" smtClean="0"/>
              <a:t>so that </a:t>
            </a:r>
            <a:r>
              <a:rPr lang="en-AU" sz="2800" dirty="0"/>
              <a:t>they can tap into field-specific needs rather than </a:t>
            </a:r>
            <a:r>
              <a:rPr lang="en-AU" sz="2800" dirty="0" smtClean="0"/>
              <a:t>asking researchers </a:t>
            </a:r>
            <a:r>
              <a:rPr lang="en-AU" sz="2800" dirty="0"/>
              <a:t>to conform to librarian expectations. </a:t>
            </a:r>
            <a:endParaRPr lang="en-AU" sz="2800" dirty="0" smtClean="0"/>
          </a:p>
          <a:p>
            <a:pPr>
              <a:buNone/>
            </a:pPr>
            <a:endParaRPr lang="en-AU" sz="2800" dirty="0" smtClean="0"/>
          </a:p>
          <a:p>
            <a:pPr>
              <a:buNone/>
            </a:pPr>
            <a:r>
              <a:rPr lang="en-AU" sz="2800" dirty="0" smtClean="0"/>
              <a:t>    These </a:t>
            </a:r>
            <a:r>
              <a:rPr lang="en-AU" sz="2800" dirty="0"/>
              <a:t>opportunities, where library professionals </a:t>
            </a:r>
            <a:r>
              <a:rPr lang="en-AU" sz="2800" dirty="0" smtClean="0"/>
              <a:t>become </a:t>
            </a:r>
            <a:r>
              <a:rPr lang="en-AU" sz="2800" b="1" dirty="0" smtClean="0">
                <a:solidFill>
                  <a:srgbClr val="FF0000"/>
                </a:solidFill>
              </a:rPr>
              <a:t>scientific </a:t>
            </a:r>
            <a:r>
              <a:rPr lang="en-AU" sz="2800" b="1" dirty="0">
                <a:solidFill>
                  <a:srgbClr val="FF0000"/>
                </a:solidFill>
              </a:rPr>
              <a:t>consultants </a:t>
            </a:r>
            <a:r>
              <a:rPr lang="en-AU" sz="2800" dirty="0" smtClean="0"/>
              <a:t>…are </a:t>
            </a:r>
            <a:r>
              <a:rPr lang="en-AU" sz="2800" dirty="0"/>
              <a:t>one way </a:t>
            </a:r>
            <a:r>
              <a:rPr lang="en-AU" sz="2800" dirty="0" smtClean="0"/>
              <a:t>for libraries </a:t>
            </a:r>
            <a:r>
              <a:rPr lang="en-AU" sz="2800" dirty="0"/>
              <a:t>to </a:t>
            </a:r>
            <a:r>
              <a:rPr lang="en-AU" sz="2800" b="1" dirty="0">
                <a:solidFill>
                  <a:srgbClr val="FF0000"/>
                </a:solidFill>
              </a:rPr>
              <a:t>remain central to the research process</a:t>
            </a:r>
            <a:r>
              <a:rPr lang="en-AU" sz="2800" dirty="0" smtClean="0"/>
              <a:t>.</a:t>
            </a:r>
            <a:endParaRPr lang="en-A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5988678"/>
            <a:ext cx="855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http://www.rin.ac.uk/system/files/attachments/Phys_Sci_case_study_exec_summary.pdf</a:t>
            </a:r>
          </a:p>
          <a:p>
            <a:endParaRPr lang="en-AU" dirty="0"/>
          </a:p>
        </p:txBody>
      </p:sp>
      <p:pic>
        <p:nvPicPr>
          <p:cNvPr id="4" name="Picture 3" descr="C:\Users\uqbweave\AppData\Local\Microsoft\Windows\Temporary Internet Files\Content.IE5\0Q5SS9KQ\honey-be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78" y="-1"/>
            <a:ext cx="1387422" cy="1772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82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429000"/>
            <a:ext cx="4070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latin typeface="Candara" pitchFamily="34" charset="0"/>
              </a:rPr>
              <a:t>https</a:t>
            </a:r>
            <a:r>
              <a:rPr lang="en-AU" sz="2000" dirty="0">
                <a:latin typeface="Candara" pitchFamily="34" charset="0"/>
              </a:rPr>
              <a:t>://thatandromeda.github.io/ltr</a:t>
            </a:r>
            <a:r>
              <a:rPr lang="en-AU" sz="2000" dirty="0" smtClean="0">
                <a:latin typeface="Candara" pitchFamily="34" charset="0"/>
              </a:rPr>
              <a:t>/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4510" y="148208"/>
            <a:ext cx="3327134" cy="31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ndromeda Yel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1518694" cy="15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04" y="370334"/>
            <a:ext cx="22574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077072"/>
            <a:ext cx="4893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andara" pitchFamily="34" charset="0"/>
              </a:rPr>
              <a:t>Learning even the rudiments of </a:t>
            </a:r>
            <a:r>
              <a:rPr lang="en-AU" sz="2400" dirty="0" smtClean="0">
                <a:latin typeface="Candara" pitchFamily="34" charset="0"/>
              </a:rPr>
              <a:t>coding </a:t>
            </a:r>
            <a:r>
              <a:rPr lang="en-AU" sz="2400" dirty="0">
                <a:latin typeface="Candara" pitchFamily="34" charset="0"/>
              </a:rPr>
              <a:t>can increase productivity and </a:t>
            </a:r>
            <a:r>
              <a:rPr lang="en-AU" sz="2400" dirty="0" smtClean="0">
                <a:latin typeface="Candara" pitchFamily="34" charset="0"/>
              </a:rPr>
              <a:t>effectiveness</a:t>
            </a:r>
          </a:p>
          <a:p>
            <a:endParaRPr lang="en-AU" dirty="0" smtClean="0">
              <a:latin typeface="Candar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Candara" pitchFamily="34" charset="0"/>
              </a:rPr>
              <a:t>Scripts that </a:t>
            </a:r>
            <a:r>
              <a:rPr lang="en-AU" dirty="0">
                <a:latin typeface="Candara" pitchFamily="34" charset="0"/>
              </a:rPr>
              <a:t>present data to </a:t>
            </a:r>
            <a:r>
              <a:rPr lang="en-AU" dirty="0" smtClean="0">
                <a:latin typeface="Candara" pitchFamily="34" charset="0"/>
              </a:rPr>
              <a:t>decision-makers</a:t>
            </a:r>
            <a:endParaRPr lang="en-AU" dirty="0">
              <a:latin typeface="Candar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Candara" pitchFamily="34" charset="0"/>
              </a:rPr>
              <a:t>Streamline data </a:t>
            </a:r>
            <a:r>
              <a:rPr lang="en-AU" dirty="0">
                <a:latin typeface="Candara" pitchFamily="34" charset="0"/>
              </a:rPr>
              <a:t>import, export, </a:t>
            </a:r>
            <a:r>
              <a:rPr lang="en-AU" dirty="0" smtClean="0">
                <a:latin typeface="Candara" pitchFamily="34" charset="0"/>
              </a:rPr>
              <a:t>clean-up</a:t>
            </a:r>
            <a:endParaRPr lang="en-AU" dirty="0">
              <a:latin typeface="Candara" pitchFamily="34" charset="0"/>
            </a:endParaRPr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6623720" y="6211669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Candara" pitchFamily="34" charset="0"/>
              </a:rPr>
              <a:t>http://www.libraryworkflowexchange.org</a:t>
            </a:r>
            <a:r>
              <a:rPr lang="en-AU" dirty="0"/>
              <a:t>/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8636" y="2542240"/>
            <a:ext cx="2088232" cy="341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92578" y="2060848"/>
            <a:ext cx="1401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dirty="0" smtClean="0">
                <a:latin typeface="Candara" pitchFamily="34" charset="0"/>
              </a:rPr>
              <a:t>Andromeda </a:t>
            </a:r>
          </a:p>
          <a:p>
            <a:pPr algn="ctr"/>
            <a:r>
              <a:rPr lang="en-AU" b="1" dirty="0" err="1" smtClean="0">
                <a:latin typeface="Candara" pitchFamily="34" charset="0"/>
              </a:rPr>
              <a:t>Yelton</a:t>
            </a:r>
            <a:endParaRPr lang="en-AU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961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Fiona </a:t>
            </a:r>
            <a:r>
              <a:rPr lang="en-AU" dirty="0" err="1" smtClean="0"/>
              <a:t>Tweedie</a:t>
            </a:r>
            <a:r>
              <a:rPr lang="en-AU" dirty="0" smtClean="0"/>
              <a:t>: </a:t>
            </a:r>
            <a:r>
              <a:rPr lang="en-AU" i="1" dirty="0" smtClean="0"/>
              <a:t>Why Code?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27168" cy="3484984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AU" b="1" dirty="0" smtClean="0"/>
              <a:t>Because it gives you more control</a:t>
            </a:r>
          </a:p>
          <a:p>
            <a:pPr fontAlgn="base"/>
            <a:r>
              <a:rPr lang="en-AU" b="1" dirty="0" smtClean="0"/>
              <a:t>Because it lets you customise and make alterations</a:t>
            </a:r>
          </a:p>
          <a:p>
            <a:pPr fontAlgn="base"/>
            <a:r>
              <a:rPr lang="en-AU" dirty="0" smtClean="0"/>
              <a:t> </a:t>
            </a:r>
            <a:r>
              <a:rPr lang="en-AU" b="1" dirty="0" smtClean="0"/>
              <a:t>Because it lets you understand what you’re getting</a:t>
            </a:r>
          </a:p>
          <a:p>
            <a:pPr fontAlgn="base"/>
            <a:r>
              <a:rPr lang="en-AU" dirty="0" smtClean="0"/>
              <a:t> </a:t>
            </a:r>
            <a:r>
              <a:rPr lang="en-AU" b="1" dirty="0" smtClean="0"/>
              <a:t>Because it refines your </a:t>
            </a:r>
            <a:r>
              <a:rPr lang="en-AU" b="1" dirty="0" err="1" smtClean="0"/>
              <a:t>bullsh</a:t>
            </a:r>
            <a:r>
              <a:rPr lang="en-AU" b="1" dirty="0" smtClean="0"/>
              <a:t>*t detector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827584" y="573325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http://melbourne.resbaz.edu.au/post/95320810834/why-code</a:t>
            </a:r>
            <a:endParaRPr lang="en-A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620688"/>
            <a:ext cx="74168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Candara" pitchFamily="34" charset="0"/>
              </a:rPr>
              <a:t>Librarians have always played a crucial role in cultivating world class research. Yet, increasingly, </a:t>
            </a:r>
            <a:r>
              <a:rPr lang="en-AU" sz="2400" b="1" dirty="0">
                <a:solidFill>
                  <a:srgbClr val="FF0000"/>
                </a:solidFill>
                <a:latin typeface="Candara" pitchFamily="34" charset="0"/>
              </a:rPr>
              <a:t>all modern research involves some form of computation</a:t>
            </a:r>
            <a:r>
              <a:rPr lang="en-AU" sz="2400" dirty="0">
                <a:latin typeface="Candara" pitchFamily="34" charset="0"/>
              </a:rPr>
              <a:t>. If skills such as programming and data analysis are not routinely taught as part of a library science curriculum, what pathways exist for librarians to acquire these skills so they can go on to play a greater role in supporting researchers and in making greater use of the data generated within their own institutions? </a:t>
            </a:r>
            <a:endParaRPr lang="en-AU" sz="2400" dirty="0" smtClean="0">
              <a:latin typeface="Candara" pitchFamily="34" charset="0"/>
            </a:endParaRPr>
          </a:p>
          <a:p>
            <a:endParaRPr lang="en-AU" sz="2400" dirty="0" smtClean="0">
              <a:latin typeface="Candara" pitchFamily="34" charset="0"/>
            </a:endParaRPr>
          </a:p>
          <a:p>
            <a:r>
              <a:rPr lang="en-AU" sz="2400" dirty="0" smtClean="0">
                <a:latin typeface="Candara" pitchFamily="34" charset="0"/>
              </a:rPr>
              <a:t>Library </a:t>
            </a:r>
            <a:r>
              <a:rPr lang="en-AU" sz="2400" dirty="0">
                <a:latin typeface="Candara" pitchFamily="34" charset="0"/>
              </a:rPr>
              <a:t>Carpentry is one model for skills acquisition. How could it be put to use in rebooting librarianship for the 21</a:t>
            </a:r>
            <a:r>
              <a:rPr lang="en-AU" sz="2400" baseline="30000" dirty="0">
                <a:latin typeface="Candara" pitchFamily="34" charset="0"/>
              </a:rPr>
              <a:t>st</a:t>
            </a:r>
            <a:r>
              <a:rPr lang="en-AU" sz="2400" dirty="0">
                <a:latin typeface="Candara" pitchFamily="34" charset="0"/>
              </a:rPr>
              <a:t> century – which is already tipped to be the century of big data</a:t>
            </a:r>
            <a:r>
              <a:rPr lang="en-AU" sz="2400" dirty="0" smtClean="0">
                <a:latin typeface="Candara" pitchFamily="34" charset="0"/>
              </a:rPr>
              <a:t>?</a:t>
            </a:r>
          </a:p>
          <a:p>
            <a:endParaRPr lang="en-AU" sz="2400" dirty="0" smtClean="0"/>
          </a:p>
          <a:p>
            <a:pPr algn="r"/>
            <a:r>
              <a:rPr lang="en-AU" sz="2400" i="1" dirty="0" smtClean="0"/>
              <a:t>-- Dr James Baker</a:t>
            </a:r>
            <a:endParaRPr lang="en-AU" sz="2400" i="1" dirty="0"/>
          </a:p>
        </p:txBody>
      </p:sp>
    </p:spTree>
    <p:extLst>
      <p:ext uri="{BB962C8B-B14F-4D97-AF65-F5344CB8AC3E}">
        <p14:creationId xmlns="" xmlns:p14="http://schemas.microsoft.com/office/powerpoint/2010/main" val="37702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Library Carpentry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Initial course London 2015</a:t>
            </a:r>
          </a:p>
          <a:p>
            <a:r>
              <a:rPr lang="en-AU" dirty="0" smtClean="0"/>
              <a:t>The 2016 #</a:t>
            </a:r>
            <a:r>
              <a:rPr lang="en-AU" dirty="0" err="1" smtClean="0"/>
              <a:t>mozsprint</a:t>
            </a:r>
            <a:endParaRPr lang="en-AU" dirty="0" smtClean="0"/>
          </a:p>
          <a:p>
            <a:r>
              <a:rPr lang="en-AU" dirty="0" smtClean="0"/>
              <a:t>Since the sprint (8 +)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805264"/>
            <a:ext cx="450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andara" pitchFamily="34" charset="0"/>
              </a:rPr>
              <a:t>https://gitter.im/weaverbel/LibraryCarpentry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4502470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James Ba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868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7"/>
            <a:ext cx="3240360" cy="2582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24248" y="4365104"/>
            <a:ext cx="3264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Candara" pitchFamily="34" charset="0"/>
              </a:rPr>
              <a:t>https://github.com/data-lessons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61" y="5001425"/>
            <a:ext cx="3215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smtClean="0">
                <a:latin typeface="Candara" pitchFamily="34" charset="0"/>
              </a:rPr>
              <a:t>Sprint teams: </a:t>
            </a:r>
            <a:r>
              <a:rPr lang="en-AU" dirty="0" smtClean="0">
                <a:latin typeface="Candara" pitchFamily="34" charset="0"/>
              </a:rPr>
              <a:t>Brisbane, Sydney,</a:t>
            </a:r>
          </a:p>
          <a:p>
            <a:r>
              <a:rPr lang="en-AU" dirty="0" smtClean="0">
                <a:latin typeface="Candara" pitchFamily="34" charset="0"/>
              </a:rPr>
              <a:t>Perth, </a:t>
            </a:r>
            <a:r>
              <a:rPr lang="en-AU" dirty="0" err="1" smtClean="0">
                <a:latin typeface="Candara" pitchFamily="34" charset="0"/>
              </a:rPr>
              <a:t>Capetown</a:t>
            </a:r>
            <a:r>
              <a:rPr lang="en-AU" dirty="0" smtClean="0">
                <a:latin typeface="Candara" pitchFamily="34" charset="0"/>
              </a:rPr>
              <a:t>, Amsterdam,</a:t>
            </a:r>
          </a:p>
          <a:p>
            <a:r>
              <a:rPr lang="en-AU" dirty="0" smtClean="0">
                <a:latin typeface="Candara" pitchFamily="34" charset="0"/>
              </a:rPr>
              <a:t>London, San Diego, Pasadena, </a:t>
            </a:r>
          </a:p>
          <a:p>
            <a:r>
              <a:rPr lang="en-AU" dirty="0" smtClean="0">
                <a:latin typeface="Candara" pitchFamily="34" charset="0"/>
              </a:rPr>
              <a:t>Edmonton</a:t>
            </a:r>
            <a:endParaRPr lang="en-AU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0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Library Carpentry teaches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en-AU" dirty="0" smtClean="0"/>
              <a:t>Jargon busting</a:t>
            </a:r>
          </a:p>
          <a:p>
            <a:r>
              <a:rPr lang="en-AU" dirty="0" smtClean="0"/>
              <a:t>Data structures</a:t>
            </a:r>
          </a:p>
          <a:p>
            <a:r>
              <a:rPr lang="en-AU" dirty="0" smtClean="0"/>
              <a:t>Regular expressions</a:t>
            </a:r>
          </a:p>
          <a:p>
            <a:r>
              <a:rPr lang="en-AU" dirty="0" smtClean="0"/>
              <a:t>Using the command line</a:t>
            </a:r>
          </a:p>
          <a:p>
            <a:r>
              <a:rPr lang="en-AU" dirty="0" smtClean="0"/>
              <a:t>Version control</a:t>
            </a:r>
          </a:p>
          <a:p>
            <a:r>
              <a:rPr lang="en-AU" dirty="0" err="1" smtClean="0"/>
              <a:t>OpenRefine</a:t>
            </a:r>
            <a:endParaRPr lang="en-AU" dirty="0"/>
          </a:p>
        </p:txBody>
      </p:sp>
      <p:sp>
        <p:nvSpPr>
          <p:cNvPr id="6146" name="AutoShape 2" descr="Image result for regex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148" name="Picture 4" descr="Image result for regex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2160240" cy="2160240"/>
          </a:xfrm>
          <a:prstGeom prst="rect">
            <a:avLst/>
          </a:prstGeom>
          <a:noFill/>
        </p:spPr>
      </p:pic>
      <p:pic>
        <p:nvPicPr>
          <p:cNvPr id="6" name="Picture 2" descr="@OpenRef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assets-cdn.github.com/images/modules/logos_page/Octoc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1060696" cy="881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95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42" y="1988840"/>
            <a:ext cx="7499176" cy="3600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/>
            <a:r>
              <a:rPr lang="en-AU" sz="3000" dirty="0" smtClean="0">
                <a:solidFill>
                  <a:srgbClr val="FF0000"/>
                </a:solidFill>
              </a:rPr>
              <a:t>analyse</a:t>
            </a:r>
            <a:r>
              <a:rPr lang="en-AU" sz="3000" dirty="0" smtClean="0"/>
              <a:t> statistics </a:t>
            </a:r>
          </a:p>
          <a:p>
            <a:pPr lvl="1"/>
            <a:r>
              <a:rPr lang="en-AU" sz="3000" dirty="0" smtClean="0">
                <a:solidFill>
                  <a:srgbClr val="FF0000"/>
                </a:solidFill>
              </a:rPr>
              <a:t>mine </a:t>
            </a:r>
            <a:r>
              <a:rPr lang="en-AU" sz="3000" dirty="0" smtClean="0"/>
              <a:t>and </a:t>
            </a:r>
            <a:r>
              <a:rPr lang="en-AU" sz="3000" dirty="0" smtClean="0">
                <a:solidFill>
                  <a:srgbClr val="FF0000"/>
                </a:solidFill>
              </a:rPr>
              <a:t>count</a:t>
            </a:r>
            <a:r>
              <a:rPr lang="en-AU" sz="3000" dirty="0" smtClean="0"/>
              <a:t> data</a:t>
            </a:r>
          </a:p>
          <a:p>
            <a:pPr lvl="1"/>
            <a:r>
              <a:rPr lang="en-AU" sz="3000" dirty="0" smtClean="0">
                <a:solidFill>
                  <a:srgbClr val="FF0000"/>
                </a:solidFill>
              </a:rPr>
              <a:t>automate</a:t>
            </a:r>
            <a:r>
              <a:rPr lang="en-AU" sz="3000" dirty="0" smtClean="0"/>
              <a:t> repetitive tasks</a:t>
            </a:r>
          </a:p>
          <a:p>
            <a:pPr lvl="1"/>
            <a:r>
              <a:rPr lang="en-AU" sz="3000" dirty="0">
                <a:solidFill>
                  <a:srgbClr val="FF0000"/>
                </a:solidFill>
              </a:rPr>
              <a:t>clean up </a:t>
            </a:r>
            <a:r>
              <a:rPr lang="en-AU" sz="3000" dirty="0"/>
              <a:t>your </a:t>
            </a:r>
            <a:r>
              <a:rPr lang="en-AU" sz="3000" dirty="0" smtClean="0"/>
              <a:t>datasets</a:t>
            </a:r>
          </a:p>
          <a:p>
            <a:pPr lvl="1"/>
            <a:r>
              <a:rPr lang="en-AU" sz="3000" dirty="0" smtClean="0"/>
              <a:t>search databases using </a:t>
            </a:r>
            <a:r>
              <a:rPr lang="en-AU" sz="3000" dirty="0" err="1" smtClean="0">
                <a:solidFill>
                  <a:srgbClr val="FF0000"/>
                </a:solidFill>
              </a:rPr>
              <a:t>regex</a:t>
            </a:r>
            <a:endParaRPr lang="en-AU" sz="3000" dirty="0" smtClean="0">
              <a:solidFill>
                <a:srgbClr val="FF0000"/>
              </a:solidFill>
            </a:endParaRPr>
          </a:p>
          <a:p>
            <a:pPr lvl="1"/>
            <a:r>
              <a:rPr lang="en-AU" sz="3000" dirty="0" smtClean="0">
                <a:solidFill>
                  <a:srgbClr val="FF0000"/>
                </a:solidFill>
              </a:rPr>
              <a:t>find</a:t>
            </a:r>
            <a:r>
              <a:rPr lang="en-AU" sz="3000" dirty="0" smtClean="0">
                <a:solidFill>
                  <a:schemeClr val="accent1">
                    <a:lumMod val="50000"/>
                  </a:schemeClr>
                </a:solidFill>
              </a:rPr>
              <a:t> data within files</a:t>
            </a:r>
          </a:p>
          <a:p>
            <a:pPr lvl="1"/>
            <a:endParaRPr lang="en-AU" sz="3000" dirty="0" smtClean="0"/>
          </a:p>
          <a:p>
            <a:pPr lvl="1"/>
            <a:endParaRPr lang="en-AU" sz="3000" dirty="0" smtClean="0"/>
          </a:p>
          <a:p>
            <a:pPr marL="457200" lvl="1" indent="0">
              <a:buNone/>
            </a:pPr>
            <a:endParaRPr lang="en-AU" dirty="0" smtClean="0"/>
          </a:p>
        </p:txBody>
      </p:sp>
      <p:sp>
        <p:nvSpPr>
          <p:cNvPr id="4" name="AutoShape 10" descr="Image result for githu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539552" y="433683"/>
            <a:ext cx="3584636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AU" sz="3200" dirty="0" smtClean="0">
                <a:latin typeface="Candara" panose="020E0502030303020204" pitchFamily="34" charset="0"/>
              </a:rPr>
              <a:t>What </a:t>
            </a:r>
            <a:r>
              <a:rPr lang="en-AU" sz="3200" i="1" dirty="0" smtClean="0">
                <a:latin typeface="Candara" panose="020E0502030303020204" pitchFamily="34" charset="0"/>
              </a:rPr>
              <a:t>could</a:t>
            </a:r>
            <a:r>
              <a:rPr lang="en-AU" sz="3200" dirty="0" smtClean="0">
                <a:latin typeface="Candara" panose="020E0502030303020204" pitchFamily="34" charset="0"/>
              </a:rPr>
              <a:t> you do?</a:t>
            </a:r>
            <a:endParaRPr lang="en-AU" sz="3200" dirty="0"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28"/>
            <a:ext cx="42386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79965" y="6488668"/>
            <a:ext cx="326403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AU" dirty="0">
                <a:latin typeface="Candara" panose="020E0502030303020204" pitchFamily="34" charset="0"/>
              </a:rPr>
              <a:t>https://</a:t>
            </a:r>
            <a:r>
              <a:rPr lang="en-AU" dirty="0" smtClean="0">
                <a:latin typeface="Candara" panose="020E0502030303020204" pitchFamily="34" charset="0"/>
              </a:rPr>
              <a:t>github.com/data-lessons</a:t>
            </a:r>
            <a:endParaRPr lang="en-A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14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AU" dirty="0"/>
              <a:t>SWOT analysis - Strengths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Users </a:t>
            </a:r>
            <a:r>
              <a:rPr lang="en-AU" dirty="0"/>
              <a:t>need, want, love libraries, and they value the expertise and support of the staff. </a:t>
            </a:r>
            <a:endParaRPr lang="en-AU" dirty="0" smtClean="0"/>
          </a:p>
          <a:p>
            <a:r>
              <a:rPr lang="en-AU" dirty="0" smtClean="0"/>
              <a:t>‘</a:t>
            </a:r>
            <a:r>
              <a:rPr lang="en-AU" dirty="0"/>
              <a:t>Library’ as a term has universal awareness and the strength of the </a:t>
            </a:r>
            <a:r>
              <a:rPr lang="en-AU" b="1" dirty="0">
                <a:solidFill>
                  <a:srgbClr val="FF0000"/>
                </a:solidFill>
              </a:rPr>
              <a:t>brand</a:t>
            </a:r>
            <a:r>
              <a:rPr lang="en-AU" dirty="0"/>
              <a:t> has developed over centuries. </a:t>
            </a:r>
            <a:endParaRPr lang="en-AU" dirty="0" smtClean="0"/>
          </a:p>
          <a:p>
            <a:r>
              <a:rPr lang="en-AU" dirty="0" smtClean="0"/>
              <a:t>Libraries </a:t>
            </a:r>
            <a:r>
              <a:rPr lang="en-AU" dirty="0"/>
              <a:t>are not simply about the materials and the technology, they help satisfy the need for people to </a:t>
            </a:r>
            <a:r>
              <a:rPr lang="en-AU" b="1" dirty="0">
                <a:solidFill>
                  <a:srgbClr val="FF0000"/>
                </a:solidFill>
              </a:rPr>
              <a:t>connect</a:t>
            </a:r>
            <a:r>
              <a:rPr lang="en-AU" dirty="0"/>
              <a:t>. </a:t>
            </a:r>
            <a:endParaRPr lang="en-AU" dirty="0" smtClean="0"/>
          </a:p>
          <a:p>
            <a:r>
              <a:rPr lang="en-AU" dirty="0" smtClean="0"/>
              <a:t>Libraries </a:t>
            </a:r>
            <a:r>
              <a:rPr lang="en-AU" dirty="0"/>
              <a:t>ensure access to books, resources and technology for everyone, promoting equality of opportunity. </a:t>
            </a:r>
            <a:endParaRPr lang="en-A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8689" y="6320390"/>
            <a:ext cx="438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</a:t>
            </a:r>
            <a:r>
              <a:rPr lang="en-AU" dirty="0" smtClean="0"/>
              <a:t>www.alia.org.au/futureoftheprofession</a:t>
            </a:r>
            <a:endParaRPr lang="en-A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61" y="0"/>
            <a:ext cx="2309639" cy="73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31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620171" cy="614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88668"/>
            <a:ext cx="558011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AU" dirty="0"/>
              <a:t>https://twitter.com/veltman/status/459782149390860288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764704"/>
            <a:ext cx="216024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andara" panose="020E0502030303020204" pitchFamily="34" charset="0"/>
              </a:rPr>
              <a:t>Yes, </a:t>
            </a:r>
            <a:r>
              <a:rPr lang="en-AU" sz="32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this</a:t>
            </a:r>
            <a:r>
              <a:rPr lang="en-AU" sz="3200" dirty="0" smtClean="0">
                <a:latin typeface="Candara" panose="020E0502030303020204" pitchFamily="34" charset="0"/>
              </a:rPr>
              <a:t> kind of data …</a:t>
            </a:r>
            <a:endParaRPr lang="en-AU" sz="3200" dirty="0">
              <a:latin typeface="Candara" panose="020E0502030303020204" pitchFamily="34" charset="0"/>
            </a:endParaRPr>
          </a:p>
        </p:txBody>
      </p:sp>
      <p:pic>
        <p:nvPicPr>
          <p:cNvPr id="2054" name="Picture 6" descr="C:\Users\uqbweave\AppData\Local\Microsoft\Windows\Temporary Internet Files\Content.IE5\O88716WT\original_smiley_fac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1110"/>
            <a:ext cx="337220" cy="337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44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5987008" cy="5472608"/>
          </a:xfrm>
        </p:spPr>
        <p:txBody>
          <a:bodyPr>
            <a:normAutofit lnSpcReduction="10000"/>
          </a:bodyPr>
          <a:lstStyle/>
          <a:p>
            <a:pPr marL="0" lvl="1" indent="0">
              <a:buSzPct val="75000"/>
              <a:buNone/>
            </a:pPr>
            <a:r>
              <a:rPr lang="en-AU" sz="3300" dirty="0" smtClean="0"/>
              <a:t>For all ARC grant </a:t>
            </a:r>
            <a:r>
              <a:rPr lang="en-AU" sz="3300" dirty="0"/>
              <a:t>awardees for a given year </a:t>
            </a:r>
            <a:endParaRPr lang="en-AU" sz="3300" dirty="0" smtClean="0"/>
          </a:p>
          <a:p>
            <a:pPr marL="0" lvl="1" indent="0">
              <a:buSzPct val="75000"/>
              <a:buNone/>
            </a:pPr>
            <a:r>
              <a:rPr lang="en-AU" sz="3300" dirty="0" smtClean="0"/>
              <a:t>… match with local researcher record</a:t>
            </a:r>
          </a:p>
          <a:p>
            <a:pPr marL="0" lvl="1" indent="0">
              <a:buSzPct val="75000"/>
              <a:buNone/>
            </a:pPr>
            <a:r>
              <a:rPr lang="en-AU" sz="3300" dirty="0" smtClean="0"/>
              <a:t> …eliminate those with an ORCID in the repository </a:t>
            </a:r>
          </a:p>
          <a:p>
            <a:pPr marL="0" lvl="1" indent="0">
              <a:buSzPct val="75000"/>
              <a:buNone/>
            </a:pPr>
            <a:r>
              <a:rPr lang="en-AU" sz="3300" dirty="0"/>
              <a:t> </a:t>
            </a:r>
            <a:r>
              <a:rPr lang="en-AU" sz="3300" dirty="0" smtClean="0"/>
              <a:t>… give me </a:t>
            </a:r>
            <a:r>
              <a:rPr lang="en-AU" sz="3300" dirty="0"/>
              <a:t>email </a:t>
            </a:r>
            <a:r>
              <a:rPr lang="en-AU" sz="3300" dirty="0" smtClean="0"/>
              <a:t>addresses for remainder </a:t>
            </a:r>
          </a:p>
          <a:p>
            <a:pPr marL="0" lvl="1" indent="0">
              <a:buSzPct val="75000"/>
              <a:buNone/>
            </a:pPr>
            <a:r>
              <a:rPr lang="en-AU" sz="3300" dirty="0" smtClean="0"/>
              <a:t>… generate &amp; send a ‘join ORCID’ email</a:t>
            </a:r>
            <a:endParaRPr lang="en-AU" sz="3000" dirty="0" smtClean="0"/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980728"/>
            <a:ext cx="2376264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ndara" panose="020E0502030303020204" pitchFamily="34" charset="0"/>
              </a:rPr>
              <a:t>You could </a:t>
            </a:r>
          </a:p>
          <a:p>
            <a:r>
              <a:rPr lang="en-AU" sz="2800" dirty="0" smtClean="0">
                <a:latin typeface="Candara" panose="020E0502030303020204" pitchFamily="34" charset="0"/>
              </a:rPr>
              <a:t>automate</a:t>
            </a:r>
            <a:r>
              <a:rPr lang="en-AU" sz="2800" i="1" dirty="0" smtClean="0">
                <a:latin typeface="Candara" panose="020E0502030303020204" pitchFamily="34" charset="0"/>
              </a:rPr>
              <a:t> </a:t>
            </a:r>
            <a:r>
              <a:rPr lang="en-AU" sz="2800" dirty="0">
                <a:latin typeface="Candara" panose="020E0502030303020204" pitchFamily="34" charset="0"/>
              </a:rPr>
              <a:t>all</a:t>
            </a:r>
            <a:r>
              <a:rPr lang="en-AU" sz="2800" i="1" dirty="0" smtClean="0">
                <a:latin typeface="Candara" panose="020E0502030303020204" pitchFamily="34" charset="0"/>
              </a:rPr>
              <a:t> </a:t>
            </a:r>
            <a:r>
              <a:rPr lang="en-AU" sz="2800" dirty="0" smtClean="0">
                <a:latin typeface="Candara" panose="020E0502030303020204" pitchFamily="34" charset="0"/>
              </a:rPr>
              <a:t>this</a:t>
            </a:r>
            <a:r>
              <a:rPr lang="en-AU" sz="28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AU" sz="2800" dirty="0" smtClean="0">
                <a:latin typeface="Candara" panose="020E0502030303020204" pitchFamily="34" charset="0"/>
              </a:rPr>
              <a:t>with a Python script</a:t>
            </a:r>
            <a:endParaRPr lang="en-AU" sz="2800" dirty="0">
              <a:latin typeface="Candara" panose="020E0502030303020204" pitchFamily="34" charset="0"/>
            </a:endParaRPr>
          </a:p>
        </p:txBody>
      </p:sp>
      <p:pic>
        <p:nvPicPr>
          <p:cNvPr id="3074" name="Picture 2" descr="http://pythonprogramming.net/static/images/finance/python-programming-langu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04" y="2996952"/>
            <a:ext cx="1421904" cy="1421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89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For all policy documents</a:t>
            </a:r>
          </a:p>
          <a:p>
            <a:pPr marL="0" indent="0">
              <a:buNone/>
            </a:pPr>
            <a:r>
              <a:rPr lang="en-AU" dirty="0" smtClean="0"/>
              <a:t>	… with links from twitter</a:t>
            </a:r>
          </a:p>
          <a:p>
            <a:pPr marL="0" indent="0">
              <a:buNone/>
            </a:pPr>
            <a:r>
              <a:rPr lang="en-AU" dirty="0" smtClean="0"/>
              <a:t>		… give me the accounts</a:t>
            </a:r>
          </a:p>
          <a:p>
            <a:pPr marL="0" indent="0">
              <a:buNone/>
            </a:pPr>
            <a:r>
              <a:rPr lang="en-AU" dirty="0" smtClean="0"/>
              <a:t>	For those accounts …</a:t>
            </a:r>
          </a:p>
          <a:p>
            <a:pPr marL="0" indent="0">
              <a:buNone/>
            </a:pPr>
            <a:r>
              <a:rPr lang="en-AU" dirty="0" smtClean="0"/>
              <a:t>		… give me any linked DOIs</a:t>
            </a:r>
          </a:p>
          <a:p>
            <a:pPr marL="0" indent="0">
              <a:buNone/>
            </a:pPr>
            <a:r>
              <a:rPr lang="en-AU" dirty="0" smtClean="0"/>
              <a:t>			… give me the ORCIDs</a:t>
            </a:r>
          </a:p>
          <a:p>
            <a:pPr marL="0" indent="0">
              <a:buNone/>
            </a:pPr>
            <a:r>
              <a:rPr lang="en-AU" dirty="0" smtClean="0"/>
              <a:t>	For those ORCIDS …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452924" y="764704"/>
            <a:ext cx="237626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ndara" panose="020E0502030303020204" pitchFamily="34" charset="0"/>
              </a:rPr>
              <a:t>And this …</a:t>
            </a:r>
            <a:endParaRPr lang="en-AU" sz="2800" dirty="0">
              <a:latin typeface="Candara" panose="020E0502030303020204" pitchFamily="34" charset="0"/>
            </a:endParaRPr>
          </a:p>
        </p:txBody>
      </p:sp>
      <p:pic>
        <p:nvPicPr>
          <p:cNvPr id="5" name="Picture 2" descr="http://pythonprogramming.net/static/images/finance/python-programming-langu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04" y="2996952"/>
            <a:ext cx="1421904" cy="1421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37748" y="6488668"/>
            <a:ext cx="472315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With thanks to Cameron </a:t>
            </a:r>
            <a:r>
              <a:rPr lang="en-AU" dirty="0" err="1" smtClean="0"/>
              <a:t>Neylon</a:t>
            </a:r>
            <a:r>
              <a:rPr lang="en-AU" dirty="0" smtClean="0"/>
              <a:t> for the example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111429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Does it work?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   “The workshop was great. A few of us are already using </a:t>
            </a:r>
            <a:r>
              <a:rPr lang="en-AU" dirty="0" err="1" smtClean="0"/>
              <a:t>regex</a:t>
            </a:r>
            <a:r>
              <a:rPr lang="en-AU" dirty="0" smtClean="0"/>
              <a:t>/</a:t>
            </a:r>
            <a:r>
              <a:rPr lang="en-AU" dirty="0" err="1" smtClean="0"/>
              <a:t>OpenRefine</a:t>
            </a:r>
            <a:r>
              <a:rPr lang="en-AU" dirty="0" smtClean="0"/>
              <a:t> in our work and just looking for an excuse to rip some text apart with </a:t>
            </a:r>
            <a:r>
              <a:rPr lang="en-AU" dirty="0" err="1" smtClean="0"/>
              <a:t>grep</a:t>
            </a:r>
            <a:r>
              <a:rPr lang="en-AU" dirty="0" smtClean="0"/>
              <a:t>! I’m thinking about ways to keep up the momentum from the workshop, share our experiences and so on - so that we continue to get value from it and develop those skills.”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6237312"/>
            <a:ext cx="593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Feedback from JCU Townsville Library Carpentry session, 2016</a:t>
            </a:r>
            <a:endParaRPr lang="en-A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Ideas on using the tools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Tidying up </a:t>
            </a:r>
            <a:r>
              <a:rPr lang="en-AU" dirty="0" err="1" smtClean="0"/>
              <a:t>EndNote</a:t>
            </a:r>
            <a:r>
              <a:rPr lang="en-AU" dirty="0" smtClean="0"/>
              <a:t> libraries – identify where data is missing</a:t>
            </a:r>
          </a:p>
          <a:p>
            <a:r>
              <a:rPr lang="en-AU" dirty="0" smtClean="0"/>
              <a:t>Wrangling data for </a:t>
            </a:r>
            <a:r>
              <a:rPr lang="en-AU" dirty="0" err="1" smtClean="0"/>
              <a:t>bibliometric</a:t>
            </a:r>
            <a:r>
              <a:rPr lang="en-AU" dirty="0" smtClean="0"/>
              <a:t> benchmarking exercises</a:t>
            </a:r>
          </a:p>
          <a:p>
            <a:r>
              <a:rPr lang="en-AU" dirty="0" smtClean="0"/>
              <a:t>Cleaning and standardising free text fields for reporting</a:t>
            </a:r>
          </a:p>
          <a:p>
            <a:r>
              <a:rPr lang="en-AU" dirty="0" smtClean="0"/>
              <a:t>Combining journal datasets for metrics analysis</a:t>
            </a:r>
          </a:p>
          <a:p>
            <a:r>
              <a:rPr lang="en-AU" dirty="0" smtClean="0"/>
              <a:t>Using  OR to </a:t>
            </a:r>
            <a:r>
              <a:rPr lang="en-AU" dirty="0" err="1" smtClean="0"/>
              <a:t>anonymise</a:t>
            </a:r>
            <a:r>
              <a:rPr lang="en-AU" dirty="0" smtClean="0"/>
              <a:t> data in sensitive datasets</a:t>
            </a:r>
          </a:p>
          <a:p>
            <a:r>
              <a:rPr lang="en-AU" dirty="0" smtClean="0"/>
              <a:t>Turning unstructured data into categorised data</a:t>
            </a:r>
          </a:p>
          <a:p>
            <a:r>
              <a:rPr lang="en-AU" dirty="0" smtClean="0"/>
              <a:t>Using </a:t>
            </a:r>
            <a:r>
              <a:rPr lang="en-AU" dirty="0" err="1" smtClean="0"/>
              <a:t>regex</a:t>
            </a:r>
            <a:r>
              <a:rPr lang="en-AU" dirty="0" smtClean="0"/>
              <a:t> to find words or concepts within messy data</a:t>
            </a:r>
          </a:p>
          <a:p>
            <a:r>
              <a:rPr lang="en-AU" dirty="0" smtClean="0"/>
              <a:t>Combining data from multiple sets of course feedback</a:t>
            </a:r>
          </a:p>
          <a:p>
            <a:r>
              <a:rPr lang="en-AU" dirty="0" smtClean="0"/>
              <a:t>Removing duplicate records</a:t>
            </a:r>
          </a:p>
          <a:p>
            <a:r>
              <a:rPr lang="en-AU" dirty="0" smtClean="0"/>
              <a:t>Easily identifying where data is in the wrong fields</a:t>
            </a:r>
            <a:endParaRPr lang="en-A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827584" y="1333509"/>
            <a:ext cx="7632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“… to communicate with other people you need to speak their language, and coding is the language of computation … you need to understand what computers are (and aren’t) good at in order to come up with intelligent computational problems and solutions.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[Also] each stage of computational abstraction involves decisions that are essentially acts of interpretation, and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you can’t do meaningful work if you don’t understand that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.”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949280"/>
            <a:ext cx="788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A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https://lareviewofbooks.org/article/digital-humanities-interview-pamela-fletcher/</a:t>
            </a:r>
            <a:endParaRPr lang="en-AU" sz="3200" dirty="0" smtClean="0">
              <a:latin typeface="Arial" pitchFamily="34" charset="0"/>
              <a:cs typeface="Arial" pitchFamily="34" charset="0"/>
            </a:endParaRP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683568" y="1123583"/>
            <a:ext cx="7704856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Would you trust a book on the French Revolution written by a scholar who didn’t read French? I’m sure there are brilliant lunar geologists who have never been to the moon. But I maintain that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one must learn one’s materials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— including computation and coding — in order to be competent in digital humanities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It’s less important to master the specific syntax of a single computer language than it is to understand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certain fundamental concepts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that many languages share, concepts like variables, iteration, and subroutines.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5934670"/>
            <a:ext cx="6804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https://lareviewofbooks.org/article/the-digital-in-the-humanities-an-interview-with-alexander-galloway/</a:t>
            </a:r>
            <a:endParaRPr lang="en-AU" sz="3200" dirty="0" smtClean="0">
              <a:latin typeface="Arial" pitchFamily="34" charset="0"/>
              <a:cs typeface="Arial" pitchFamily="34" charset="0"/>
            </a:endParaRPr>
          </a:p>
          <a:p>
            <a:endParaRPr lang="en-A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752903" cy="381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8024" y="6425740"/>
            <a:ext cx="4144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http://programminghistorian.org/lessons/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86" y="1124744"/>
            <a:ext cx="4104577" cy="51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932" y="4437112"/>
            <a:ext cx="3244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800" dirty="0" smtClean="0">
                <a:latin typeface="Candara" panose="020E0502030303020204" pitchFamily="34" charset="0"/>
              </a:rPr>
              <a:t>Online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800" dirty="0" smtClean="0">
                <a:latin typeface="Candara" panose="020E0502030303020204" pitchFamily="34" charset="0"/>
              </a:rPr>
              <a:t>Self-paced lessons</a:t>
            </a:r>
            <a:endParaRPr lang="en-AU" sz="2800" dirty="0"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2991" y="60898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Candara" panose="020E0502030303020204" pitchFamily="34" charset="0"/>
              </a:rPr>
              <a:t>Example lessons</a:t>
            </a:r>
            <a:endParaRPr lang="en-A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009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354" y="1766408"/>
            <a:ext cx="3826768" cy="269289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AU" sz="1050" dirty="0" smtClean="0"/>
          </a:p>
          <a:p>
            <a:pPr marL="0" indent="0">
              <a:buNone/>
            </a:pPr>
            <a:r>
              <a:rPr lang="en-AU" sz="4000" dirty="0" smtClean="0"/>
              <a:t>“</a:t>
            </a:r>
            <a:r>
              <a:rPr lang="en-AU" dirty="0" smtClean="0"/>
              <a:t>Data </a:t>
            </a:r>
            <a:r>
              <a:rPr lang="en-AU" dirty="0"/>
              <a:t>scientists’ most basic, universal skill is the ability to write code. </a:t>
            </a:r>
            <a:r>
              <a:rPr lang="en-AU" sz="4000" dirty="0" smtClean="0"/>
              <a:t>”</a:t>
            </a:r>
            <a:endParaRPr lang="en-AU" sz="4000" dirty="0"/>
          </a:p>
        </p:txBody>
      </p:sp>
      <p:pic>
        <p:nvPicPr>
          <p:cNvPr id="4" name="Picture 3" descr="http://api.ning.com/files/iVg5O*NJy5Hx4D1yfRWeKKvjTvV4BAiv6XPpanygzP0XUdoXUUt5zWMwuvTc4mKH4jtPtBIaeEXhGH1tlsg0sxiB86HMobFo/Capture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9" y="1700808"/>
            <a:ext cx="3781949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12"/>
            <a:ext cx="3985912" cy="128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4" y="220412"/>
            <a:ext cx="395342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i="1" dirty="0" smtClean="0"/>
              <a:t>Harvard </a:t>
            </a:r>
            <a:r>
              <a:rPr lang="en-AU" i="1" dirty="0"/>
              <a:t>Business Review</a:t>
            </a:r>
            <a:r>
              <a:rPr lang="en-AU" dirty="0"/>
              <a:t>: https://hbr.org/2012/10/data-scientist-the-sexiest-job-of-the-21st-century/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32" y="5589240"/>
            <a:ext cx="3158019" cy="68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32" y="4725144"/>
            <a:ext cx="3047812" cy="77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32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Image result for handmai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280248" cy="1845140"/>
          </a:xfrm>
          <a:prstGeom prst="rect">
            <a:avLst/>
          </a:prstGeom>
          <a:noFill/>
        </p:spPr>
      </p:pic>
      <p:pic>
        <p:nvPicPr>
          <p:cNvPr id="84996" name="Picture 4" descr="Image result for partn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2656"/>
            <a:ext cx="4634995" cy="2016224"/>
          </a:xfrm>
          <a:prstGeom prst="rect">
            <a:avLst/>
          </a:prstGeom>
          <a:noFill/>
        </p:spPr>
      </p:pic>
      <p:pic>
        <p:nvPicPr>
          <p:cNvPr id="5" name="Picture 6" descr="Image result for perf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92896"/>
            <a:ext cx="3415816" cy="2021025"/>
          </a:xfrm>
          <a:prstGeom prst="rect">
            <a:avLst/>
          </a:prstGeom>
          <a:noFill/>
        </p:spPr>
      </p:pic>
      <p:sp>
        <p:nvSpPr>
          <p:cNvPr id="4098" name="AutoShape 2" descr="Image result for good enoug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100" name="AutoShape 4" descr="Image result for good enoug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4644008" y="285293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>
                <a:solidFill>
                  <a:srgbClr val="C00000"/>
                </a:solidFill>
                <a:latin typeface="AR HERMANN" pitchFamily="2" charset="0"/>
              </a:rPr>
              <a:t>good enough</a:t>
            </a:r>
            <a:endParaRPr lang="en-AU" sz="5400" dirty="0">
              <a:solidFill>
                <a:srgbClr val="C00000"/>
              </a:solidFill>
              <a:latin typeface="AR HERMANN" pitchFamily="2" charset="0"/>
            </a:endParaRPr>
          </a:p>
        </p:txBody>
      </p:sp>
      <p:pic>
        <p:nvPicPr>
          <p:cNvPr id="9" name="Picture 2" descr="Image result for manual gearb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25144"/>
            <a:ext cx="2880320" cy="19133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32040" y="52292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automation</a:t>
            </a:r>
            <a:endParaRPr lang="en-AU" sz="4000" b="1" dirty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39552" y="404664"/>
            <a:ext cx="3168352" cy="1800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67544" y="2564904"/>
            <a:ext cx="3312368" cy="18722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27584" y="4725144"/>
            <a:ext cx="2736304" cy="1800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Image result for thumbs u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0"/>
            <a:ext cx="658044" cy="658044"/>
          </a:xfrm>
          <a:prstGeom prst="rect">
            <a:avLst/>
          </a:prstGeom>
          <a:noFill/>
        </p:spPr>
      </p:pic>
      <p:pic>
        <p:nvPicPr>
          <p:cNvPr id="21" name="Picture 8" descr="Image result for thumbs u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276872"/>
            <a:ext cx="658044" cy="658044"/>
          </a:xfrm>
          <a:prstGeom prst="rect">
            <a:avLst/>
          </a:prstGeom>
          <a:noFill/>
        </p:spPr>
      </p:pic>
      <p:pic>
        <p:nvPicPr>
          <p:cNvPr id="22" name="Picture 8" descr="Image result for thumbs u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581128"/>
            <a:ext cx="658044" cy="658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980728"/>
            <a:ext cx="6192688" cy="495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1700" y="6490675"/>
            <a:ext cx="504056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AU" dirty="0"/>
              <a:t>http://www.bbc.com/news/technology-34066941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735" y="143054"/>
            <a:ext cx="4693914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Will a robot take your job?</a:t>
            </a:r>
            <a:endParaRPr lang="en-AU" sz="320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9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Academic libraries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Teach tools such as </a:t>
            </a:r>
            <a:r>
              <a:rPr lang="en-AU" dirty="0" err="1" smtClean="0"/>
              <a:t>OpenRefine</a:t>
            </a:r>
            <a:r>
              <a:rPr lang="en-AU" dirty="0" smtClean="0"/>
              <a:t>/command line</a:t>
            </a:r>
          </a:p>
          <a:p>
            <a:r>
              <a:rPr lang="en-AU" dirty="0" smtClean="0"/>
              <a:t>Foster sustainable authorship practices</a:t>
            </a:r>
          </a:p>
          <a:p>
            <a:r>
              <a:rPr lang="en-AU" dirty="0" smtClean="0"/>
              <a:t>Specialise in 1-2 skills and teach them</a:t>
            </a:r>
          </a:p>
          <a:p>
            <a:r>
              <a:rPr lang="en-AU" dirty="0" smtClean="0"/>
              <a:t>Bring in experts to run clinics</a:t>
            </a:r>
          </a:p>
          <a:p>
            <a:r>
              <a:rPr lang="en-AU" dirty="0" smtClean="0"/>
              <a:t>Data-Scientist-In-Residence</a:t>
            </a:r>
          </a:p>
          <a:p>
            <a:r>
              <a:rPr lang="en-AU" dirty="0" smtClean="0"/>
              <a:t>Join Hacky Hours or start your own</a:t>
            </a:r>
          </a:p>
          <a:p>
            <a:r>
              <a:rPr lang="en-AU" dirty="0" smtClean="0"/>
              <a:t>Take part in the annual Research Bazaar (ResBaz)</a:t>
            </a:r>
          </a:p>
          <a:p>
            <a:r>
              <a:rPr lang="en-AU" dirty="0" smtClean="0"/>
              <a:t>Sponsor Software and Data Carpentry workshops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Public and state libraries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Develop and support local </a:t>
            </a:r>
            <a:r>
              <a:rPr lang="en-AU" dirty="0" err="1" smtClean="0"/>
              <a:t>crowdsourced</a:t>
            </a:r>
            <a:r>
              <a:rPr lang="en-AU" dirty="0" smtClean="0"/>
              <a:t> projects</a:t>
            </a:r>
          </a:p>
          <a:p>
            <a:r>
              <a:rPr lang="en-AU" dirty="0" smtClean="0"/>
              <a:t>Develop tools to record local history, e.g. capture residents’ stories and images, interview residents of old people’s homes</a:t>
            </a:r>
          </a:p>
          <a:p>
            <a:r>
              <a:rPr lang="en-AU" dirty="0" smtClean="0"/>
              <a:t>Run ‘crypto’ clinics to teach people how to protect themselves online and with </a:t>
            </a:r>
            <a:r>
              <a:rPr lang="en-AU" dirty="0" err="1" smtClean="0"/>
              <a:t>IoT</a:t>
            </a:r>
            <a:endParaRPr lang="en-AU" dirty="0" smtClean="0"/>
          </a:p>
          <a:p>
            <a:r>
              <a:rPr lang="en-AU" dirty="0" smtClean="0"/>
              <a:t>Teach free alternatives to expensive software and OS, e.g. Linux, </a:t>
            </a:r>
            <a:r>
              <a:rPr lang="en-AU" dirty="0" err="1" smtClean="0"/>
              <a:t>OpenOffice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 you get skills?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700808"/>
            <a:ext cx="5184576" cy="4525963"/>
          </a:xfrm>
        </p:spPr>
        <p:txBody>
          <a:bodyPr/>
          <a:lstStyle/>
          <a:p>
            <a:r>
              <a:rPr lang="en-AU" dirty="0" smtClean="0"/>
              <a:t>Attend a workshop</a:t>
            </a:r>
          </a:p>
          <a:p>
            <a:r>
              <a:rPr lang="en-AU" dirty="0"/>
              <a:t>H</a:t>
            </a:r>
            <a:r>
              <a:rPr lang="en-AU" dirty="0" smtClean="0"/>
              <a:t>elp at a workshop</a:t>
            </a:r>
          </a:p>
          <a:p>
            <a:r>
              <a:rPr lang="en-AU" dirty="0" smtClean="0"/>
              <a:t>Use online courses</a:t>
            </a:r>
          </a:p>
          <a:p>
            <a:r>
              <a:rPr lang="en-AU" dirty="0" smtClean="0"/>
              <a:t>Teach them!</a:t>
            </a:r>
          </a:p>
          <a:p>
            <a:pPr>
              <a:buNone/>
            </a:pP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7477981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632848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AU" sz="3500" dirty="0" smtClean="0">
                <a:solidFill>
                  <a:srgbClr val="FF0000"/>
                </a:solidFill>
              </a:rPr>
              <a:t>“</a:t>
            </a:r>
            <a:r>
              <a:rPr lang="en-AU" sz="3500" dirty="0" smtClean="0"/>
              <a:t>There is a tide in the affairs of men, </a:t>
            </a:r>
          </a:p>
          <a:p>
            <a:pPr>
              <a:buNone/>
            </a:pPr>
            <a:r>
              <a:rPr lang="en-AU" sz="3500" dirty="0" smtClean="0"/>
              <a:t>Which taken at the flood, leads on to fortune.</a:t>
            </a:r>
          </a:p>
          <a:p>
            <a:pPr>
              <a:buNone/>
            </a:pPr>
            <a:r>
              <a:rPr lang="en-AU" sz="3500" dirty="0" smtClean="0"/>
              <a:t>Omitted, all the voyage of their life is bound in</a:t>
            </a:r>
          </a:p>
          <a:p>
            <a:pPr>
              <a:buNone/>
            </a:pPr>
            <a:r>
              <a:rPr lang="en-AU" sz="3500" dirty="0" smtClean="0"/>
              <a:t>shallows and in miseries. </a:t>
            </a:r>
          </a:p>
          <a:p>
            <a:pPr>
              <a:buNone/>
            </a:pPr>
            <a:r>
              <a:rPr lang="en-AU" sz="3500" dirty="0" smtClean="0"/>
              <a:t>On such a full sea are we now afloat. </a:t>
            </a:r>
          </a:p>
          <a:p>
            <a:pPr>
              <a:buNone/>
            </a:pPr>
            <a:r>
              <a:rPr lang="en-AU" sz="3500" dirty="0" smtClean="0"/>
              <a:t>And we must take the current when it serves, or lose our ventures.</a:t>
            </a:r>
            <a:r>
              <a:rPr lang="en-AU" sz="3500" dirty="0" smtClean="0">
                <a:solidFill>
                  <a:srgbClr val="FF0000"/>
                </a:solidFill>
              </a:rPr>
              <a:t>”</a:t>
            </a:r>
          </a:p>
          <a:p>
            <a:pPr algn="r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-- William Shakespeare, </a:t>
            </a:r>
            <a:r>
              <a:rPr lang="en-AU" i="1" dirty="0" smtClean="0"/>
              <a:t>Julius Caesar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Future is Out There by Zack-The-Gre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36" y="332656"/>
            <a:ext cx="4822354" cy="6239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58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384560" cy="510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71700" y="6490675"/>
            <a:ext cx="5040560" cy="369332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r>
              <a:rPr lang="en-AU" dirty="0"/>
              <a:t>http://www.bbc.com/news/technology-34066941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188640"/>
            <a:ext cx="7431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52% </a:t>
            </a:r>
            <a:r>
              <a:rPr lang="en-AU" sz="2400" dirty="0" smtClean="0">
                <a:latin typeface="Candara" panose="020E0502030303020204" pitchFamily="34" charset="0"/>
              </a:rPr>
              <a:t>is pretty high – and it’s more </a:t>
            </a:r>
            <a:r>
              <a:rPr lang="en-AU" sz="32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likely</a:t>
            </a:r>
            <a:r>
              <a:rPr lang="en-AU" sz="2400" dirty="0" smtClean="0">
                <a:latin typeface="Candara" panose="020E0502030303020204" pitchFamily="34" charset="0"/>
              </a:rPr>
              <a:t> than unlikely </a:t>
            </a:r>
            <a:endParaRPr lang="en-AU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6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129452"/>
            <a:ext cx="8229600" cy="1143000"/>
          </a:xfrm>
        </p:spPr>
        <p:txBody>
          <a:bodyPr/>
          <a:lstStyle/>
          <a:p>
            <a:pPr algn="l"/>
            <a:r>
              <a:rPr lang="en-AU" dirty="0" smtClean="0"/>
              <a:t>Losing the edge …?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707088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1</a:t>
            </a:r>
            <a:r>
              <a:rPr lang="en-AU" dirty="0"/>
              <a:t>. </a:t>
            </a:r>
            <a:r>
              <a:rPr lang="en-AU" dirty="0" smtClean="0"/>
              <a:t>  The </a:t>
            </a:r>
            <a:r>
              <a:rPr lang="en-AU" dirty="0">
                <a:solidFill>
                  <a:srgbClr val="FF0000"/>
                </a:solidFill>
              </a:rPr>
              <a:t>physical </a:t>
            </a:r>
            <a:r>
              <a:rPr lang="en-AU" dirty="0" smtClean="0">
                <a:solidFill>
                  <a:srgbClr val="FF0000"/>
                </a:solidFill>
              </a:rPr>
              <a:t>trap</a:t>
            </a:r>
            <a:r>
              <a:rPr lang="en-AU" dirty="0" smtClean="0"/>
              <a:t> … </a:t>
            </a:r>
            <a:r>
              <a:rPr lang="en-AU" sz="3000" dirty="0" smtClean="0"/>
              <a:t>investments </a:t>
            </a:r>
            <a:r>
              <a:rPr lang="en-AU" sz="3000" dirty="0"/>
              <a:t>in old systems </a:t>
            </a:r>
            <a:r>
              <a:rPr lang="en-AU" sz="3000" dirty="0" smtClean="0"/>
              <a:t>prevent </a:t>
            </a:r>
            <a:r>
              <a:rPr lang="en-AU" sz="3000" dirty="0"/>
              <a:t>the pursuit of </a:t>
            </a:r>
            <a:r>
              <a:rPr lang="en-AU" sz="3000" dirty="0" smtClean="0"/>
              <a:t>newer, more </a:t>
            </a:r>
            <a:r>
              <a:rPr lang="en-AU" sz="3000" dirty="0"/>
              <a:t>relevant </a:t>
            </a:r>
            <a:r>
              <a:rPr lang="en-AU" sz="3000" dirty="0" smtClean="0"/>
              <a:t>ones</a:t>
            </a:r>
          </a:p>
          <a:p>
            <a:pPr marL="0" indent="0">
              <a:buNone/>
            </a:pPr>
            <a:r>
              <a:rPr lang="en-AU" dirty="0" smtClean="0"/>
              <a:t>2</a:t>
            </a:r>
            <a:r>
              <a:rPr lang="en-AU" dirty="0"/>
              <a:t>. </a:t>
            </a:r>
            <a:r>
              <a:rPr lang="en-AU" dirty="0" smtClean="0"/>
              <a:t>  The </a:t>
            </a:r>
            <a:r>
              <a:rPr lang="en-AU" dirty="0">
                <a:solidFill>
                  <a:srgbClr val="FF0000"/>
                </a:solidFill>
              </a:rPr>
              <a:t>psychological </a:t>
            </a:r>
            <a:r>
              <a:rPr lang="en-AU" dirty="0" smtClean="0">
                <a:solidFill>
                  <a:srgbClr val="FF0000"/>
                </a:solidFill>
              </a:rPr>
              <a:t>trap</a:t>
            </a:r>
            <a:r>
              <a:rPr lang="en-AU" dirty="0" smtClean="0"/>
              <a:t> …</a:t>
            </a:r>
            <a:r>
              <a:rPr lang="en-AU" sz="3000" dirty="0" smtClean="0"/>
              <a:t>failing </a:t>
            </a:r>
            <a:r>
              <a:rPr lang="en-AU" sz="3000" dirty="0"/>
              <a:t>to notice </a:t>
            </a:r>
            <a:r>
              <a:rPr lang="en-AU" sz="3000" dirty="0" smtClean="0"/>
              <a:t>something </a:t>
            </a:r>
            <a:r>
              <a:rPr lang="en-AU" sz="3000" dirty="0"/>
              <a:t>new </a:t>
            </a:r>
            <a:r>
              <a:rPr lang="en-AU" sz="3000" dirty="0" smtClean="0"/>
              <a:t>that could displace them</a:t>
            </a:r>
          </a:p>
          <a:p>
            <a:pPr marL="0" indent="0">
              <a:buNone/>
            </a:pPr>
            <a:r>
              <a:rPr lang="en-AU" dirty="0" smtClean="0"/>
              <a:t>3</a:t>
            </a:r>
            <a:r>
              <a:rPr lang="en-AU" dirty="0"/>
              <a:t>. </a:t>
            </a:r>
            <a:r>
              <a:rPr lang="en-AU" dirty="0" smtClean="0"/>
              <a:t>  The </a:t>
            </a:r>
            <a:r>
              <a:rPr lang="en-AU" dirty="0">
                <a:solidFill>
                  <a:srgbClr val="FF0000"/>
                </a:solidFill>
              </a:rPr>
              <a:t>strategic </a:t>
            </a:r>
            <a:r>
              <a:rPr lang="en-AU" dirty="0" smtClean="0">
                <a:solidFill>
                  <a:srgbClr val="FF0000"/>
                </a:solidFill>
              </a:rPr>
              <a:t>trap </a:t>
            </a:r>
            <a:r>
              <a:rPr lang="en-AU" dirty="0" smtClean="0"/>
              <a:t>…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sz="3000" dirty="0" smtClean="0"/>
              <a:t>focusing on </a:t>
            </a:r>
            <a:r>
              <a:rPr lang="en-AU" sz="3000" dirty="0"/>
              <a:t>the marketplace of </a:t>
            </a:r>
            <a:r>
              <a:rPr lang="en-AU" sz="3000" i="1" dirty="0"/>
              <a:t>today</a:t>
            </a:r>
            <a:r>
              <a:rPr lang="en-AU" sz="3000" dirty="0"/>
              <a:t> </a:t>
            </a:r>
            <a:r>
              <a:rPr lang="en-AU" sz="3000" dirty="0" smtClean="0"/>
              <a:t>… and failing to </a:t>
            </a:r>
            <a:r>
              <a:rPr lang="en-AU" sz="3000" dirty="0"/>
              <a:t>anticipate the </a:t>
            </a:r>
            <a:r>
              <a:rPr lang="en-AU" sz="3000" i="1" dirty="0" smtClean="0"/>
              <a:t>future</a:t>
            </a:r>
            <a:endParaRPr lang="en-A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5576" y="6328581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/>
              <a:t>10 great companies that lost their edge </a:t>
            </a:r>
            <a:r>
              <a:rPr lang="en-AU" sz="1400" dirty="0"/>
              <a:t>US news [Online] 19 August 2012 [Cited 27 August 2013] </a:t>
            </a:r>
            <a:r>
              <a:rPr lang="en-AU" sz="1400" dirty="0" smtClean="0"/>
              <a:t>money.usnews.com/money/blogs/flowchart/2010/08/19/10-great-companies-that-lost-their-edge</a:t>
            </a:r>
            <a:endParaRPr lang="en-AU" dirty="0"/>
          </a:p>
        </p:txBody>
      </p:sp>
      <p:pic>
        <p:nvPicPr>
          <p:cNvPr id="1026" name="Picture 2" descr="http://www.theluxuryspot.com/wp-content/uploads/2013/05/duck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53" y="116632"/>
            <a:ext cx="1613353" cy="1629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63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airbn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4" descr="Image result for airbn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0" name="Picture 6" descr="http://energise2-0.com/wp-content/uploads/2012/02/disruption1-300x1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135"/>
            <a:ext cx="2857500" cy="1704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blockbuster vide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899592" y="2852936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0000"/>
              <a:buFont typeface="Wingdings" panose="05000000000000000000" pitchFamily="2" charset="2"/>
              <a:buChar char="§"/>
            </a:pPr>
            <a:r>
              <a:rPr lang="en-AU" sz="2400" dirty="0" smtClean="0"/>
              <a:t>Bookshops 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§"/>
            </a:pPr>
            <a:r>
              <a:rPr lang="en-AU" sz="2400" dirty="0" smtClean="0"/>
              <a:t>Bricks &amp; mortar retail 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§"/>
            </a:pPr>
            <a:r>
              <a:rPr lang="en-AU" sz="2400" dirty="0" smtClean="0"/>
              <a:t>Taxi industry 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§"/>
            </a:pPr>
            <a:r>
              <a:rPr lang="en-AU" sz="2400" dirty="0" smtClean="0"/>
              <a:t>Hotels 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§"/>
            </a:pPr>
            <a:r>
              <a:rPr lang="en-AU" sz="2400" dirty="0" smtClean="0"/>
              <a:t>Travel guidebooks</a:t>
            </a:r>
          </a:p>
        </p:txBody>
      </p:sp>
      <p:pic>
        <p:nvPicPr>
          <p:cNvPr id="1040" name="Picture 16" descr="C:\Users\uqbweave\AppData\Local\Microsoft\Windows\Temporary Internet Files\Content.IE5\HICQ58C5\Explosion-Image-by-US-Department-of-Defens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135"/>
            <a:ext cx="2952698" cy="2217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83968" y="28529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SzPct val="70000"/>
              <a:buFont typeface="Wingdings" panose="05000000000000000000" pitchFamily="2" charset="2"/>
              <a:buChar char="§"/>
            </a:pPr>
            <a:r>
              <a:rPr lang="en-AU" sz="2400" dirty="0" smtClean="0"/>
              <a:t>Travel agents 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§"/>
            </a:pPr>
            <a:r>
              <a:rPr lang="en-AU" sz="2400" dirty="0" smtClean="0"/>
              <a:t>Landlines 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§"/>
            </a:pPr>
            <a:r>
              <a:rPr lang="en-AU" sz="2400" dirty="0" smtClean="0"/>
              <a:t>Newspapers 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§"/>
            </a:pPr>
            <a:r>
              <a:rPr lang="en-AU" sz="2400" dirty="0" smtClean="0"/>
              <a:t>DVD rentals 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§"/>
            </a:pPr>
            <a:r>
              <a:rPr lang="en-AU" sz="2400" dirty="0" smtClean="0"/>
              <a:t>CD sales 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§"/>
            </a:pPr>
            <a:r>
              <a:rPr lang="en-AU" sz="2400" dirty="0" smtClean="0"/>
              <a:t>Newspaper classifieds</a:t>
            </a:r>
            <a:endParaRPr lang="en-AU" sz="2400" dirty="0"/>
          </a:p>
        </p:txBody>
      </p:sp>
    </p:spTree>
    <p:extLst>
      <p:ext uri="{BB962C8B-B14F-4D97-AF65-F5344CB8AC3E}">
        <p14:creationId xmlns="" xmlns:p14="http://schemas.microsoft.com/office/powerpoint/2010/main" val="2940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5544616" cy="519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5488614"/>
            <a:ext cx="835824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prstClr val="black"/>
                </a:solidFill>
              </a:rPr>
              <a:t>All I am saying is </a:t>
            </a:r>
            <a:r>
              <a:rPr lang="en-AU" sz="2400" b="1" i="1" dirty="0">
                <a:solidFill>
                  <a:prstClr val="black"/>
                </a:solidFill>
              </a:rPr>
              <a:t>now</a:t>
            </a:r>
            <a:r>
              <a:rPr lang="en-AU" sz="2400" dirty="0">
                <a:solidFill>
                  <a:prstClr val="black"/>
                </a:solidFill>
              </a:rPr>
              <a:t> is the time to develop the </a:t>
            </a:r>
            <a:endParaRPr lang="en-AU" sz="2400" dirty="0" smtClean="0">
              <a:solidFill>
                <a:prstClr val="black"/>
              </a:solidFill>
            </a:endParaRPr>
          </a:p>
          <a:p>
            <a:pPr algn="ctr"/>
            <a:r>
              <a:rPr lang="en-AU" sz="2400" dirty="0" smtClean="0">
                <a:solidFill>
                  <a:prstClr val="black"/>
                </a:solidFill>
              </a:rPr>
              <a:t>technology </a:t>
            </a:r>
            <a:r>
              <a:rPr lang="en-AU" sz="2400" dirty="0">
                <a:solidFill>
                  <a:prstClr val="black"/>
                </a:solidFill>
              </a:rPr>
              <a:t>to deflect an asteroid ...</a:t>
            </a:r>
          </a:p>
        </p:txBody>
      </p:sp>
    </p:spTree>
    <p:extLst>
      <p:ext uri="{BB962C8B-B14F-4D97-AF65-F5344CB8AC3E}">
        <p14:creationId xmlns="" xmlns:p14="http://schemas.microsoft.com/office/powerpoint/2010/main" val="300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2335</Words>
  <Application>Microsoft Office PowerPoint</Application>
  <PresentationFormat>On-screen Show (4:3)</PresentationFormat>
  <Paragraphs>345</Paragraphs>
  <Slides>54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Next Generation  Librarian Training</vt:lpstr>
      <vt:lpstr>Jobs I have had in the past 15 years</vt:lpstr>
      <vt:lpstr>Slide 3</vt:lpstr>
      <vt:lpstr>SWOT analysis - Strengths </vt:lpstr>
      <vt:lpstr>Slide 5</vt:lpstr>
      <vt:lpstr>Slide 6</vt:lpstr>
      <vt:lpstr>Losing the edge …?</vt:lpstr>
      <vt:lpstr>Slide 8</vt:lpstr>
      <vt:lpstr>Slide 9</vt:lpstr>
      <vt:lpstr>Slide 10</vt:lpstr>
      <vt:lpstr>Slide 11</vt:lpstr>
      <vt:lpstr>Slide 12</vt:lpstr>
      <vt:lpstr>Slide 13</vt:lpstr>
      <vt:lpstr>A new era in research</vt:lpstr>
      <vt:lpstr>Slide 15</vt:lpstr>
      <vt:lpstr>What is eResearch?</vt:lpstr>
      <vt:lpstr>Technologies</vt:lpstr>
      <vt:lpstr>State of play in the humanities</vt:lpstr>
      <vt:lpstr>… in the life sciences</vt:lpstr>
      <vt:lpstr>… in the physical sciences</vt:lpstr>
      <vt:lpstr>The game changers in research</vt:lpstr>
      <vt:lpstr>There’s lots of data …</vt:lpstr>
      <vt:lpstr>Increasingly, you need the data to understand the research</vt:lpstr>
      <vt:lpstr>Slide 24</vt:lpstr>
      <vt:lpstr>But …</vt:lpstr>
      <vt:lpstr>Slide 26</vt:lpstr>
      <vt:lpstr>About …</vt:lpstr>
      <vt:lpstr>The Software Carpentry model</vt:lpstr>
      <vt:lpstr>Slide 29</vt:lpstr>
      <vt:lpstr>What makes     Software Carpentry effective?</vt:lpstr>
      <vt:lpstr>Our job</vt:lpstr>
      <vt:lpstr>To support or not to support?</vt:lpstr>
      <vt:lpstr>Slide 33</vt:lpstr>
      <vt:lpstr>Slide 34</vt:lpstr>
      <vt:lpstr>Fiona Tweedie: Why Code?</vt:lpstr>
      <vt:lpstr>Slide 36</vt:lpstr>
      <vt:lpstr>Library Carpentry</vt:lpstr>
      <vt:lpstr>What Library Carpentry teaches</vt:lpstr>
      <vt:lpstr>Slide 39</vt:lpstr>
      <vt:lpstr>Slide 40</vt:lpstr>
      <vt:lpstr>Slide 41</vt:lpstr>
      <vt:lpstr>Slide 42</vt:lpstr>
      <vt:lpstr>Does it work?</vt:lpstr>
      <vt:lpstr>Ideas on using the tools </vt:lpstr>
      <vt:lpstr>Slide 45</vt:lpstr>
      <vt:lpstr>Slide 46</vt:lpstr>
      <vt:lpstr>Slide 47</vt:lpstr>
      <vt:lpstr>Slide 48</vt:lpstr>
      <vt:lpstr>Slide 49</vt:lpstr>
      <vt:lpstr>Academic libraries</vt:lpstr>
      <vt:lpstr>Public and state libraries</vt:lpstr>
      <vt:lpstr>How do you get skills?</vt:lpstr>
      <vt:lpstr>Slide 53</vt:lpstr>
      <vt:lpstr>Slide 54</vt:lpstr>
    </vt:vector>
  </TitlesOfParts>
  <Company>The University of Queensland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Librarian Training</dc:title>
  <dc:creator>Administrator</dc:creator>
  <cp:lastModifiedBy>lmurphy</cp:lastModifiedBy>
  <cp:revision>31</cp:revision>
  <dcterms:created xsi:type="dcterms:W3CDTF">2016-08-17T00:06:53Z</dcterms:created>
  <dcterms:modified xsi:type="dcterms:W3CDTF">2016-11-03T02:24:07Z</dcterms:modified>
</cp:coreProperties>
</file>